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1"/>
  </p:notesMasterIdLst>
  <p:sldIdLst>
    <p:sldId id="256" r:id="rId2"/>
    <p:sldId id="277" r:id="rId3"/>
    <p:sldId id="286" r:id="rId4"/>
    <p:sldId id="322" r:id="rId5"/>
    <p:sldId id="263" r:id="rId6"/>
    <p:sldId id="288" r:id="rId7"/>
    <p:sldId id="289" r:id="rId8"/>
    <p:sldId id="282" r:id="rId9"/>
    <p:sldId id="266" r:id="rId10"/>
    <p:sldId id="290" r:id="rId11"/>
    <p:sldId id="262" r:id="rId12"/>
    <p:sldId id="287" r:id="rId13"/>
    <p:sldId id="332" r:id="rId14"/>
    <p:sldId id="291" r:id="rId15"/>
    <p:sldId id="310" r:id="rId16"/>
    <p:sldId id="284" r:id="rId17"/>
    <p:sldId id="311" r:id="rId18"/>
    <p:sldId id="297" r:id="rId19"/>
    <p:sldId id="272" r:id="rId20"/>
    <p:sldId id="301" r:id="rId21"/>
    <p:sldId id="298" r:id="rId22"/>
    <p:sldId id="315" r:id="rId23"/>
    <p:sldId id="285" r:id="rId24"/>
    <p:sldId id="309" r:id="rId25"/>
    <p:sldId id="306" r:id="rId26"/>
    <p:sldId id="265" r:id="rId27"/>
    <p:sldId id="299" r:id="rId28"/>
    <p:sldId id="279" r:id="rId29"/>
    <p:sldId id="317" r:id="rId30"/>
    <p:sldId id="294" r:id="rId31"/>
    <p:sldId id="304" r:id="rId32"/>
    <p:sldId id="296" r:id="rId33"/>
    <p:sldId id="318" r:id="rId34"/>
    <p:sldId id="319" r:id="rId35"/>
    <p:sldId id="307" r:id="rId36"/>
    <p:sldId id="302" r:id="rId37"/>
    <p:sldId id="303" r:id="rId38"/>
    <p:sldId id="259" r:id="rId39"/>
    <p:sldId id="312" r:id="rId40"/>
    <p:sldId id="293" r:id="rId41"/>
    <p:sldId id="275" r:id="rId42"/>
    <p:sldId id="271" r:id="rId43"/>
    <p:sldId id="295" r:id="rId44"/>
    <p:sldId id="270" r:id="rId45"/>
    <p:sldId id="273" r:id="rId46"/>
    <p:sldId id="320" r:id="rId47"/>
    <p:sldId id="325" r:id="rId48"/>
    <p:sldId id="267" r:id="rId49"/>
    <p:sldId id="324" r:id="rId50"/>
    <p:sldId id="323" r:id="rId51"/>
    <p:sldId id="283" r:id="rId52"/>
    <p:sldId id="330" r:id="rId53"/>
    <p:sldId id="305" r:id="rId54"/>
    <p:sldId id="326" r:id="rId55"/>
    <p:sldId id="327" r:id="rId56"/>
    <p:sldId id="331" r:id="rId57"/>
    <p:sldId id="321" r:id="rId58"/>
    <p:sldId id="261" r:id="rId59"/>
    <p:sldId id="292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E8F0"/>
    <a:srgbClr val="66CCFF"/>
    <a:srgbClr val="FFFF99"/>
    <a:srgbClr val="FF66FF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23" autoAdjust="0"/>
  </p:normalViewPr>
  <p:slideViewPr>
    <p:cSldViewPr>
      <p:cViewPr varScale="1">
        <p:scale>
          <a:sx n="50" d="100"/>
          <a:sy n="50" d="100"/>
        </p:scale>
        <p:origin x="-126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81DFB-091F-4E76-9C2A-DC662149A318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436DB-C21C-43D6-94D2-DA48F1B58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436DB-C21C-43D6-94D2-DA48F1B5814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436DB-C21C-43D6-94D2-DA48F1B5814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2F56-5249-4D69-8443-717B10FA843F}" type="datetimeFigureOut">
              <a:rPr lang="en-US" smtClean="0"/>
              <a:pPr/>
              <a:t>5/26/2021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22E67-BDA0-4690-858C-A65140611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mpus.ac.rs/pronadji-se/student" TargetMode="External"/><Relationship Id="rId2" Type="http://schemas.openxmlformats.org/officeDocument/2006/relationships/hyperlink" Target="https://erasmusplus.rs/visoko-obrazovanje/projekti-mobilnosti-visoko-obrazovanj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esaa-eu.org/about-us/esa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obrazovanje.euinfo.rs/wp-content/uploads/2020/10/Stipendije-2020-2021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okaturisticka.edu.rs/v72-page.php?id=vest/210427125824" TargetMode="External"/><Relationship Id="rId2" Type="http://schemas.openxmlformats.org/officeDocument/2006/relationships/hyperlink" Target="https://www.vzsbeograd.edu.rs/sr/studentski-servisi/729-informacija-studentima-akademije-strukovnih-studija-beograd-u-vezi-sa-mogucnostima-za-odlazak-na-mobilnost-u-okviru-programa-erasmus-ka103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uropa.eu/europass/eportfolio/screen/cv-editor?lang=en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zv.uni-nm.si/en/international_cooperation/student_mobility/" TargetMode="External"/><Relationship Id="rId2" Type="http://schemas.openxmlformats.org/officeDocument/2006/relationships/hyperlink" Target="https://www.uni-bamberg.de/en/studies/exchange-students-eg-erasmus/how-do-i-app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rasmus.umlub.pl/en/incoming/" TargetMode="External"/><Relationship Id="rId5" Type="http://schemas.openxmlformats.org/officeDocument/2006/relationships/hyperlink" Target="https://www.unist.hr/me%C4%91unarodna-suradnja/me%C4%91unarodna-razmjena-i-natjecaji/razmjena-studenata/studijski-boravak/erasmus/suradnja-me%C4%91u-programskim-drzavama-ka103" TargetMode="External"/><Relationship Id="rId4" Type="http://schemas.openxmlformats.org/officeDocument/2006/relationships/hyperlink" Target="https://www.upatras.gr/en/international/erasmus/programma-erasmus/mobility-for-studie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uni-bamberg.de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bamberg.de/fileadmin/uni/verwaltung/auslandsamt/Mariia/Kurslisten_auf_Englisch/Englische_Kurse_WS_20-21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fzv.uni-nm.si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fzv.uni-nm.si/en/1st_cycle/physiotherapy/" TargetMode="External"/><Relationship Id="rId2" Type="http://schemas.openxmlformats.org/officeDocument/2006/relationships/hyperlink" Target="https://fzv.uni-nm.si/en/1st_cycle/nursing_care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upatras.gr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.upatras.gr/uploads/ENGLISH%20MEDICAL%20CURRICULUM%20AND%20STUDY%20GUIDE%202018-2019%20LV.pdf" TargetMode="External"/><Relationship Id="rId2" Type="http://schemas.openxmlformats.org/officeDocument/2006/relationships/hyperlink" Target="https://www.med.upatras.gr/index.php?r=pages/index&amp;id=mobility&amp;lang=en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unist.hr/studiji-i-nastav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fst.unist.hr/en/study/international-students/studying-at-our-faculty" TargetMode="External"/><Relationship Id="rId2" Type="http://schemas.openxmlformats.org/officeDocument/2006/relationships/hyperlink" Target="https://www.unist.hr/studiji-i-nastava/studijski-programi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asmus.umlub.pl/en/incoming/educational-offer/medicine/" TargetMode="External"/><Relationship Id="rId2" Type="http://schemas.openxmlformats.org/officeDocument/2006/relationships/hyperlink" Target="http://www.erasmus.umlub.pl/en/incoming/educational-offer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uopa.esngreece.gr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uni-bamberg.de/en/studies/living-studying/accommod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instagram.com/jeca_pereca_t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assb.edu.rs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mailto:sanja@vzsbeograd.edu.rs" TargetMode="External"/><Relationship Id="rId3" Type="http://schemas.openxmlformats.org/officeDocument/2006/relationships/hyperlink" Target="mailto:sasa.masic@vhs.edu.rs" TargetMode="External"/><Relationship Id="rId7" Type="http://schemas.openxmlformats.org/officeDocument/2006/relationships/hyperlink" Target="mailto:setjetting@gmail.com" TargetMode="External"/><Relationship Id="rId2" Type="http://schemas.openxmlformats.org/officeDocument/2006/relationships/hyperlink" Target="mailto:erasmus@assb.edu.r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miljkak@gmail.com" TargetMode="External"/><Relationship Id="rId5" Type="http://schemas.openxmlformats.org/officeDocument/2006/relationships/hyperlink" Target="mailto:emilijal@visokaturisticka.edu.rs" TargetMode="External"/><Relationship Id="rId4" Type="http://schemas.openxmlformats.org/officeDocument/2006/relationships/hyperlink" Target="mailto:andrea.zerajic@vhs.edu.rs" TargetMode="External"/><Relationship Id="rId9" Type="http://schemas.openxmlformats.org/officeDocument/2006/relationships/hyperlink" Target="mailto:mila@vzsbeograd.edu.rs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"/>
            <a:ext cx="8643998" cy="142873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VIRTUELNI Erasmus+ INFO DAN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>12. maj 2021. godine </a:t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sz="4000" dirty="0" smtClean="0">
                <a:latin typeface="Book Antiqua" pitchFamily="18" charset="0"/>
              </a:rPr>
              <a:t/>
            </a:r>
            <a:br>
              <a:rPr lang="sr-Latn-RS" sz="4000" dirty="0" smtClean="0">
                <a:latin typeface="Book Antiqua" pitchFamily="18" charset="0"/>
              </a:rPr>
            </a:br>
            <a:r>
              <a:rPr lang="sr-Latn-RS" dirty="0" smtClean="0">
                <a:latin typeface="Book Antiqua" pitchFamily="18" charset="0"/>
              </a:rPr>
              <a:t/>
            </a:r>
            <a:br>
              <a:rPr lang="sr-Latn-RS" dirty="0" smtClean="0">
                <a:latin typeface="Book Antiqua" pitchFamily="18" charset="0"/>
              </a:rPr>
            </a:br>
            <a:endParaRPr lang="en-US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85926"/>
            <a:ext cx="9144000" cy="3071834"/>
          </a:xfrm>
        </p:spPr>
        <p:txBody>
          <a:bodyPr>
            <a:noAutofit/>
          </a:bodyPr>
          <a:lstStyle/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dr Smiljka Kesić, moderator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dr Emilija Lipovšek, Erasmus+ koordinator 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član Komisije za me</a:t>
            </a:r>
            <a:r>
              <a:rPr lang="sr-Latn-RS" sz="2000" dirty="0" smtClean="0">
                <a:solidFill>
                  <a:srgbClr val="0070C0"/>
                </a:solidFill>
                <a:latin typeface="Californian FB" pitchFamily="18" charset="0"/>
              </a:rPr>
              <a:t>đ</a:t>
            </a:r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unarodnu saradnju ASSB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mr Sanja Stanisavljević, član Komisije za me</a:t>
            </a:r>
            <a:r>
              <a:rPr lang="sr-Latn-RS" sz="2000" dirty="0" smtClean="0">
                <a:solidFill>
                  <a:srgbClr val="0070C0"/>
                </a:solidFill>
                <a:latin typeface="Californian FB" pitchFamily="18" charset="0"/>
              </a:rPr>
              <a:t>đ</a:t>
            </a:r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unarodnu saradnju ASSB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dr Andrea Žerajić, pomoćnik Predsednika za istraživanje i razvoj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Jelena Bogićević, Erasmus+stipendista VTŠ</a:t>
            </a:r>
          </a:p>
          <a:p>
            <a:r>
              <a:rPr lang="sr-Latn-RS" sz="2000" b="1" dirty="0" smtClean="0">
                <a:solidFill>
                  <a:srgbClr val="0070C0"/>
                </a:solidFill>
                <a:latin typeface="Californian FB" pitchFamily="18" charset="0"/>
              </a:rPr>
              <a:t>Anđela Miković, Erasmus+ stipendista VTŠ</a:t>
            </a:r>
          </a:p>
        </p:txBody>
      </p:sp>
      <p:pic>
        <p:nvPicPr>
          <p:cNvPr id="2050" name="Picture 2" descr="C:\Users\User\Desktop\eu_flag_co_funded_pos_rgb_lef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42" y="4714884"/>
            <a:ext cx="3857620" cy="19288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22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714884"/>
            <a:ext cx="3604834" cy="19288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AEE8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Sadržaj</a:t>
            </a:r>
            <a:endParaRPr lang="en-US" sz="40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5643602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RS" dirty="0" smtClean="0">
                <a:latin typeface="Californian FB" pitchFamily="18" charset="0"/>
              </a:rPr>
              <a:t>1. </a:t>
            </a:r>
            <a:r>
              <a:rPr lang="sr-Latn-RS" sz="2800" b="1" dirty="0" smtClean="0">
                <a:latin typeface="Californian FB" pitchFamily="18" charset="0"/>
              </a:rPr>
              <a:t>Specifičnost Erasmus+ Programa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a) Zašto Erasmus?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b) Stipendija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c) Prijava</a:t>
            </a:r>
          </a:p>
          <a:p>
            <a:pPr marL="625475" indent="-260350">
              <a:buNone/>
            </a:pPr>
            <a:r>
              <a:rPr lang="sr-Latn-RS" sz="2800" dirty="0" smtClean="0">
                <a:latin typeface="Californian FB" pitchFamily="18" charset="0"/>
              </a:rPr>
              <a:t>d) Priprema za odlazak</a:t>
            </a:r>
          </a:p>
          <a:p>
            <a:pPr marL="625475" indent="-260350">
              <a:buNone/>
            </a:pPr>
            <a:endParaRPr lang="sr-Latn-RS" sz="1800" dirty="0" smtClean="0">
              <a:latin typeface="Californian FB" pitchFamily="18" charset="0"/>
            </a:endParaRPr>
          </a:p>
          <a:p>
            <a:pPr marL="625475" indent="-625475">
              <a:buNone/>
            </a:pPr>
            <a:r>
              <a:rPr lang="sr-Latn-RS" sz="2800" dirty="0" smtClean="0">
                <a:latin typeface="Californian FB" pitchFamily="18" charset="0"/>
              </a:rPr>
              <a:t>2</a:t>
            </a:r>
            <a:r>
              <a:rPr lang="sr-Latn-RS" sz="2800" b="1" dirty="0" smtClean="0">
                <a:latin typeface="Californian FB" pitchFamily="18" charset="0"/>
              </a:rPr>
              <a:t>. Jedno Erasmus+ iskustvo</a:t>
            </a:r>
          </a:p>
          <a:p>
            <a:pPr marL="625475" indent="-625475">
              <a:buNone/>
            </a:pPr>
            <a:endParaRPr lang="sr-Latn-RS" sz="1600" dirty="0" smtClean="0">
              <a:latin typeface="Californian FB" pitchFamily="18" charset="0"/>
            </a:endParaRPr>
          </a:p>
          <a:p>
            <a:pPr marL="625475" indent="-625475">
              <a:buNone/>
            </a:pPr>
            <a:r>
              <a:rPr lang="sr-Latn-RS" sz="2800" dirty="0" smtClean="0">
                <a:latin typeface="Californian FB" pitchFamily="18" charset="0"/>
              </a:rPr>
              <a:t>3. </a:t>
            </a:r>
            <a:r>
              <a:rPr lang="sr-Latn-RS" sz="2800" b="1" dirty="0" smtClean="0">
                <a:latin typeface="Californian FB" pitchFamily="18" charset="0"/>
              </a:rPr>
              <a:t>Pitanja i odgovori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  <p:sp>
        <p:nvSpPr>
          <p:cNvPr id="2052" name="AutoShape 4" descr="The Birthday of the Erasmus programme - Youthrepor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C:\Users\User\Desktop\erasm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00174"/>
            <a:ext cx="3000364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image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6072230"/>
          </a:xfrm>
          <a:prstGeom prst="rect">
            <a:avLst/>
          </a:prstGeom>
          <a:solidFill>
            <a:srgbClr val="AEE8F0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Specifičnosti ERASMUS+ PROGRAMA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400" b="1" dirty="0" smtClean="0">
                <a:solidFill>
                  <a:schemeClr val="tx1"/>
                </a:solidFill>
                <a:latin typeface="Californian FB" pitchFamily="18" charset="0"/>
              </a:rPr>
              <a:t>OPŠTE INFORMACIJE</a:t>
            </a:r>
            <a:endParaRPr lang="en-US" sz="2400" b="1" dirty="0">
              <a:solidFill>
                <a:schemeClr val="tx1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sz="3600" b="1" dirty="0" smtClean="0">
                <a:latin typeface="Californian FB" pitchFamily="18" charset="0"/>
              </a:rPr>
              <a:t>ERASMUS+ PROGRAM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2700" dirty="0" smtClean="0">
                <a:latin typeface="Californian FB" pitchFamily="18" charset="0"/>
                <a:hlinkClick r:id="rId2"/>
              </a:rPr>
              <a:t>https://erasmusplus.rs/visoko-obrazovanje/projekti-mobilnosti-visoko-obrazovanje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en-US" sz="2700" dirty="0" err="1" smtClean="0">
                <a:latin typeface="Californian FB" pitchFamily="18" charset="0"/>
                <a:hlinkClick r:id="rId3"/>
              </a:rPr>
              <a:t>https://tempus.ac.rs/pronadji-se/student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8868"/>
            <a:ext cx="4500562" cy="4143404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</a:rPr>
              <a:t>Erazmus</a:t>
            </a:r>
            <a:r>
              <a:rPr lang="en-US" sz="2600" dirty="0" smtClean="0">
                <a:latin typeface="Californian FB" pitchFamily="18" charset="0"/>
              </a:rPr>
              <a:t>+ je </a:t>
            </a:r>
            <a:r>
              <a:rPr lang="en-US" sz="2600" b="1" dirty="0" err="1" smtClean="0">
                <a:latin typeface="Californian FB" pitchFamily="18" charset="0"/>
              </a:rPr>
              <a:t>jedan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od</a:t>
            </a:r>
            <a:r>
              <a:rPr lang="en-US" sz="2600" b="1" dirty="0" smtClean="0">
                <a:latin typeface="Californian FB" pitchFamily="18" charset="0"/>
              </a:rPr>
              <a:t> </a:t>
            </a:r>
            <a:r>
              <a:rPr lang="en-US" sz="2600" b="1" dirty="0" err="1" smtClean="0">
                <a:latin typeface="Californian FB" pitchFamily="18" charset="0"/>
              </a:rPr>
              <a:t>najvećih</a:t>
            </a:r>
            <a:r>
              <a:rPr lang="en-US" sz="2600" b="1" dirty="0" smtClean="0">
                <a:latin typeface="Californian FB" pitchFamily="18" charset="0"/>
              </a:rPr>
              <a:t> </a:t>
            </a:r>
            <a:r>
              <a:rPr lang="en-US" sz="2600" b="1" dirty="0" err="1" smtClean="0">
                <a:latin typeface="Californian FB" pitchFamily="18" charset="0"/>
              </a:rPr>
              <a:t>programa</a:t>
            </a:r>
            <a:r>
              <a:rPr lang="en-US" sz="2600" b="1" dirty="0" smtClean="0">
                <a:latin typeface="Californian FB" pitchFamily="18" charset="0"/>
              </a:rPr>
              <a:t> EU</a:t>
            </a:r>
            <a:r>
              <a:rPr lang="en-US" sz="2600" dirty="0" smtClean="0">
                <a:latin typeface="Californian FB" pitchFamily="18" charset="0"/>
              </a:rPr>
              <a:t>  </a:t>
            </a:r>
            <a:r>
              <a:rPr lang="en-US" sz="2600" dirty="0" err="1" smtClean="0">
                <a:latin typeface="Californian FB" pitchFamily="18" charset="0"/>
              </a:rPr>
              <a:t>koji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finansira</a:t>
            </a:r>
            <a:r>
              <a:rPr lang="sr-Latn-R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projekte</a:t>
            </a:r>
            <a:r>
              <a:rPr lang="en-US" sz="2600" dirty="0" smtClean="0">
                <a:latin typeface="Californian FB" pitchFamily="18" charset="0"/>
              </a:rPr>
              <a:t> </a:t>
            </a:r>
            <a:r>
              <a:rPr lang="en-US" sz="2600" dirty="0" err="1" smtClean="0">
                <a:latin typeface="Californian FB" pitchFamily="18" charset="0"/>
              </a:rPr>
              <a:t>mobilnosti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saradnje</a:t>
            </a:r>
            <a:r>
              <a:rPr lang="en-US" sz="2600" dirty="0" smtClean="0">
                <a:latin typeface="Californian FB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</a:rPr>
              <a:t>oblasti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obrazovanja</a:t>
            </a:r>
            <a:r>
              <a:rPr lang="en-US" sz="2600" dirty="0" smtClean="0">
                <a:latin typeface="Californian FB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</a:rPr>
              <a:t>obuka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mladih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</a:rPr>
              <a:t>sporta</a:t>
            </a:r>
            <a:r>
              <a:rPr lang="en-US" sz="2600" dirty="0" smtClean="0">
                <a:latin typeface="Californian FB" pitchFamily="18" charset="0"/>
              </a:rPr>
              <a:t>. </a:t>
            </a:r>
            <a:endParaRPr lang="sr-Latn-RS" sz="2600" dirty="0" smtClean="0">
              <a:latin typeface="Californian FB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</a:endParaRPr>
          </a:p>
          <a:p>
            <a:pPr algn="just"/>
            <a:r>
              <a:rPr lang="sr-Latn-RS" sz="2600" dirty="0" smtClean="0">
                <a:latin typeface="Californian FB" pitchFamily="18" charset="0"/>
              </a:rPr>
              <a:t>KA1: mobilnost u svrhe studiranja i stručne prakse</a:t>
            </a:r>
            <a:endParaRPr lang="en-US" sz="2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received_116701143999454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57430"/>
            <a:ext cx="4357718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Mobilnost radi studiranja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028828"/>
            <a:ext cx="5000660" cy="4972072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Za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mobilnost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kroz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studentske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razmene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: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boravak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studiranje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nekoj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inostranoj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VŠU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trajanju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3 do 12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meseci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sr-Latn-RS" sz="2600" dirty="0" err="1" smtClean="0">
                <a:latin typeface="Californian FB" pitchFamily="18" charset="0"/>
                <a:cs typeface="Times New Roman" pitchFamily="18" charset="0"/>
              </a:rPr>
              <a:t>S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lušaju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se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predavanja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polažu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ispiti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koji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će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biti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b="1" u="sng" dirty="0" err="1" smtClean="0">
                <a:latin typeface="Californian FB" pitchFamily="18" charset="0"/>
                <a:cs typeface="Times New Roman" pitchFamily="18" charset="0"/>
              </a:rPr>
              <a:t>priznati</a:t>
            </a:r>
            <a:r>
              <a:rPr lang="en-US" sz="2600" b="1" u="sng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povratku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matičnu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instituciju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Srbiji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. 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User\Desktop\international-student-mobil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785926"/>
            <a:ext cx="3286148" cy="43577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Mobilnost radi obavljanja stručne prakse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785926"/>
            <a:ext cx="5214942" cy="4929222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2019.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godine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sr-Latn-RS" sz="2600" dirty="0" smtClean="0">
                <a:latin typeface="Californian FB" pitchFamily="18" charset="0"/>
                <a:cs typeface="Times New Roman" pitchFamily="18" charset="0"/>
              </a:rPr>
              <a:t> u Srbiji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imaju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mogućnost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stipendiranog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boravka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inostranstvu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radi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obavljanja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stručne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prakse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. </a:t>
            </a:r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endParaRPr lang="sr-Latn-RS" sz="2600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Studentske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prakse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se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obavljaju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nekom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inostranom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preduzeću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ustanovi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ili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organizaciji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mogu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trajati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od</a:t>
            </a:r>
            <a:r>
              <a:rPr lang="en-US" sz="2600" dirty="0" smtClean="0">
                <a:latin typeface="Californian FB" pitchFamily="18" charset="0"/>
                <a:cs typeface="Times New Roman" pitchFamily="18" charset="0"/>
              </a:rPr>
              <a:t> 2 do 12 </a:t>
            </a:r>
            <a:r>
              <a:rPr lang="en-US" sz="2600" dirty="0" err="1" smtClean="0">
                <a:latin typeface="Californian FB" pitchFamily="18" charset="0"/>
                <a:cs typeface="Times New Roman" pitchFamily="18" charset="0"/>
              </a:rPr>
              <a:t>meseci</a:t>
            </a:r>
            <a:endParaRPr lang="en-US" sz="2600" dirty="0"/>
          </a:p>
        </p:txBody>
      </p:sp>
      <p:pic>
        <p:nvPicPr>
          <p:cNvPr id="43010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286148" cy="42862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Studenti na razmeni</a:t>
            </a:r>
            <a:br>
              <a:rPr lang="sr-Latn-RS" sz="4000" b="1" dirty="0" smtClean="0">
                <a:latin typeface="Californian FB" pitchFamily="18" charset="0"/>
              </a:rPr>
            </a:br>
            <a:r>
              <a:rPr lang="sr-Latn-RS" sz="2000" b="1" dirty="0" smtClean="0">
                <a:latin typeface="Californian FB" pitchFamily="18" charset="0"/>
              </a:rPr>
              <a:t>(Exchange Students- </a:t>
            </a:r>
            <a:r>
              <a:rPr lang="sr-Latn-RS" sz="2000" dirty="0" smtClean="0">
                <a:latin typeface="Californian FB" pitchFamily="18" charset="0"/>
              </a:rPr>
              <a:t>Erasmus+, Ceepus etc.)</a:t>
            </a:r>
            <a:endParaRPr lang="en-US" sz="20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outgoing students</a:t>
            </a:r>
          </a:p>
          <a:p>
            <a:pPr algn="ctr"/>
            <a:r>
              <a:rPr lang="sr-Latn-RS" dirty="0" smtClean="0"/>
              <a:t>odlazeći  studenti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Latn-RS" i="1" dirty="0" smtClean="0"/>
              <a:t>       incoming students</a:t>
            </a:r>
          </a:p>
          <a:p>
            <a:pPr algn="ctr"/>
            <a:r>
              <a:rPr lang="sr-Latn-RS" dirty="0" smtClean="0"/>
              <a:t>     dolazeći studenti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43578"/>
            <a:ext cx="450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 smtClean="0">
                <a:latin typeface="Californian FB" pitchFamily="18" charset="0"/>
              </a:rPr>
              <a:t>AKADEMIJA STRUKOVNIH STUDIJA BEOGRAD </a:t>
            </a:r>
            <a:r>
              <a:rPr lang="sr-Latn-RS" b="1" u="sng" dirty="0" smtClean="0">
                <a:latin typeface="Californian FB" pitchFamily="18" charset="0"/>
              </a:rPr>
              <a:t>MATIČNA USTANOVA</a:t>
            </a:r>
            <a:endParaRPr lang="en-US" b="1" u="sng" dirty="0">
              <a:latin typeface="Californian FB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5572140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latin typeface="Californian FB" pitchFamily="18" charset="0"/>
              </a:rPr>
              <a:t>BAMBERG, SPLIT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NOVO MESTO,  PATRAS, LUBLIN</a:t>
            </a:r>
          </a:p>
          <a:p>
            <a:pPr algn="ctr"/>
            <a:r>
              <a:rPr lang="sr-Latn-RS" dirty="0" smtClean="0">
                <a:latin typeface="Californian FB" pitchFamily="18" charset="0"/>
              </a:rPr>
              <a:t>PRIHVATNA INSTITUCIJA/</a:t>
            </a:r>
          </a:p>
          <a:p>
            <a:pPr algn="ctr"/>
            <a:r>
              <a:rPr lang="sr-Latn-RS" b="1" u="sng" dirty="0" smtClean="0">
                <a:latin typeface="Californian FB" pitchFamily="18" charset="0"/>
              </a:rPr>
              <a:t>INSTITUCIJA PRIJEMA</a:t>
            </a:r>
          </a:p>
          <a:p>
            <a:endParaRPr lang="en-US" dirty="0"/>
          </a:p>
        </p:txBody>
      </p:sp>
      <p:pic>
        <p:nvPicPr>
          <p:cNvPr id="12289" name="Picture 1" descr="C:\Users\User\Desktop\How-to-travel-when-studying-abroad-top-tips-for-international-students-in-Europe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3718717" cy="30506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2290" name="Picture 2" descr="C:\Users\User\Desktop\incoming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214554"/>
            <a:ext cx="3500462" cy="3143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build="p"/>
      <p:bldP spid="7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b="1" dirty="0" smtClean="0">
                <a:latin typeface="Californian FB" pitchFamily="18" charset="0"/>
              </a:rPr>
              <a:t>Zašto mobilnost?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2" y="1714488"/>
            <a:ext cx="4857752" cy="5500726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internacionalna sredina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širok spektar predmeta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stručno usavršavanje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putovanja i druženje, izleti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usavršavanje stranih jezika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kontakti i povezivanje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dobra preporuka za dalju karijeru</a:t>
            </a:r>
          </a:p>
          <a:p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potpuno jedinstveno iskustvo </a:t>
            </a:r>
          </a:p>
          <a:p>
            <a:pPr>
              <a:buNone/>
            </a:pPr>
            <a:endParaRPr lang="en-US" sz="2800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FB_IMG_1449921596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00174"/>
            <a:ext cx="3857652" cy="51435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50"/>
            <a:ext cx="8715436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b="1" dirty="0" smtClean="0">
                <a:latin typeface="Californian FB" pitchFamily="18" charset="0"/>
              </a:rPr>
              <a:t>Erasmus+ alumni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en-US" sz="4000" dirty="0" err="1" smtClean="0">
                <a:latin typeface="Californian FB" pitchFamily="18" charset="0"/>
                <a:hlinkClick r:id="rId2"/>
              </a:rPr>
              <a:t>https://www.esaa-eu.org/about-us/</a:t>
            </a:r>
            <a:r>
              <a:rPr lang="en-US" dirty="0" err="1" smtClean="0">
                <a:latin typeface="Californian FB" pitchFamily="18" charset="0"/>
                <a:hlinkClick r:id="rId2"/>
              </a:rPr>
              <a:t>esaa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4034" name="Picture 2" descr="C:\Users\User\Desktop\erasmus_getajob-en-72_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71720"/>
            <a:ext cx="8229600" cy="411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  <a:solidFill>
            <a:srgbClr val="AEE8F0"/>
          </a:solidFill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b="1" dirty="0" smtClean="0">
                <a:latin typeface="Californian FB" pitchFamily="18" charset="0"/>
              </a:rPr>
              <a:t>Erasmus+ stipendije za studente iz Srbije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>(fond za mobilnost iz 2020. godine)</a:t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2700" dirty="0" smtClean="0">
                <a:latin typeface="Californian FB" pitchFamily="18" charset="0"/>
                <a:hlinkClick r:id="rId2"/>
              </a:rPr>
              <a:t>http://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obrazovanje.euinfo.rs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wp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-content/uploads/2020/10/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Stipendije</a:t>
            </a:r>
            <a:r>
              <a:rPr lang="en-US" sz="2700" dirty="0" smtClean="0">
                <a:latin typeface="Californian FB" pitchFamily="18" charset="0"/>
                <a:hlinkClick r:id="rId2"/>
              </a:rPr>
              <a:t>-2020-</a:t>
            </a:r>
            <a:r>
              <a:rPr lang="en-US" sz="2700" dirty="0" err="1" smtClean="0">
                <a:latin typeface="Californian FB" pitchFamily="18" charset="0"/>
                <a:hlinkClick r:id="rId2"/>
              </a:rPr>
              <a:t>2021.pdf</a:t>
            </a:r>
            <a:r>
              <a:rPr lang="sr-Latn-RS" sz="2700" dirty="0" smtClean="0">
                <a:latin typeface="Californian FB" pitchFamily="18" charset="0"/>
              </a:rPr>
              <a:t/>
            </a:r>
            <a:br>
              <a:rPr lang="sr-Latn-RS" sz="2700" dirty="0" smtClean="0">
                <a:latin typeface="Californian FB" pitchFamily="18" charset="0"/>
              </a:rPr>
            </a:br>
            <a:endParaRPr lang="en-US" sz="2700" dirty="0">
              <a:latin typeface="Californian FB" pitchFamily="18" charset="0"/>
            </a:endParaRPr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928802"/>
            <a:ext cx="691518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50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nepovoljnom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socio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ekonomskom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položaju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46309"/>
            <a:ext cx="8401080" cy="4525963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latin typeface="Californian FB" pitchFamily="18" charset="0"/>
              </a:rPr>
              <a:t>Ostvaruju pravo na </a:t>
            </a:r>
            <a:r>
              <a:rPr lang="pl-PL" sz="2800" b="1" dirty="0" smtClean="0">
                <a:latin typeface="Californian FB" pitchFamily="18" charset="0"/>
              </a:rPr>
              <a:t>dodatna sredstva </a:t>
            </a:r>
            <a:r>
              <a:rPr lang="pl-PL" sz="2800" dirty="0" smtClean="0">
                <a:latin typeface="Californian FB" pitchFamily="18" charset="0"/>
              </a:rPr>
              <a:t>za individualne troškove u iznosu od </a:t>
            </a:r>
            <a:r>
              <a:rPr lang="pl-PL" sz="2800" b="1" dirty="0" smtClean="0">
                <a:latin typeface="Californian FB" pitchFamily="18" charset="0"/>
              </a:rPr>
              <a:t>200 evra mesečno.</a:t>
            </a: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520+200 (Nemačka, Grčka)</a:t>
            </a:r>
          </a:p>
          <a:p>
            <a:pPr algn="just"/>
            <a:r>
              <a:rPr lang="pl-PL" sz="2800" b="1" dirty="0" smtClean="0">
                <a:latin typeface="Californian FB" pitchFamily="18" charset="0"/>
                <a:cs typeface="Times New Roman" pitchFamily="18" charset="0"/>
              </a:rPr>
              <a:t>470+200 (Slovenija)</a:t>
            </a:r>
          </a:p>
          <a:p>
            <a:pPr algn="just"/>
            <a:endParaRPr lang="pl-PL" sz="2800" b="1" dirty="0" smtClean="0">
              <a:latin typeface="Californian FB" pitchFamily="18" charset="0"/>
              <a:cs typeface="Times New Roman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Uslov: student dolazi iz domaćinstva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alifornian FB" pitchFamily="18" charset="0"/>
              </a:rPr>
              <a:t>čiji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ukupni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mesečni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prihodi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dirty="0" smtClean="0">
                <a:latin typeface="Californian FB" pitchFamily="18" charset="0"/>
              </a:rPr>
              <a:t>ne </a:t>
            </a:r>
            <a:r>
              <a:rPr lang="en-US" sz="2800" dirty="0" err="1" smtClean="0">
                <a:latin typeface="Californian FB" pitchFamily="18" charset="0"/>
              </a:rPr>
              <a:t>prelaze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iznos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od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dve</a:t>
            </a:r>
            <a:r>
              <a:rPr lang="en-US" sz="2800" b="1" u="sng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prosečne</a:t>
            </a:r>
            <a:r>
              <a:rPr lang="en-US" sz="2800" b="1" u="sng" dirty="0" smtClean="0">
                <a:latin typeface="Californian FB" pitchFamily="18" charset="0"/>
              </a:rPr>
              <a:t> </a:t>
            </a:r>
            <a:r>
              <a:rPr lang="en-US" sz="2800" b="1" u="sng" dirty="0" err="1" smtClean="0">
                <a:latin typeface="Californian FB" pitchFamily="18" charset="0"/>
              </a:rPr>
              <a:t>neto</a:t>
            </a:r>
            <a:r>
              <a:rPr lang="en-US" sz="2800" b="1" u="sng" dirty="0" smtClean="0">
                <a:latin typeface="Californian FB" pitchFamily="18" charset="0"/>
              </a:rPr>
              <a:t> plate</a:t>
            </a:r>
            <a:r>
              <a:rPr lang="sr-Latn-RS" sz="2800" b="1" u="sng" dirty="0" smtClean="0">
                <a:latin typeface="Californian FB" pitchFamily="18" charset="0"/>
              </a:rPr>
              <a:t> = </a:t>
            </a:r>
            <a:r>
              <a:rPr lang="en-US" sz="2800" dirty="0" smtClean="0"/>
              <a:t> </a:t>
            </a:r>
            <a:r>
              <a:rPr lang="en-US" sz="2800" b="1" dirty="0" smtClean="0">
                <a:latin typeface="Californian FB" pitchFamily="18" charset="0"/>
              </a:rPr>
              <a:t>118.439,33 </a:t>
            </a:r>
            <a:r>
              <a:rPr lang="en-US" sz="2800" b="1" dirty="0" err="1" smtClean="0">
                <a:latin typeface="Californian FB" pitchFamily="18" charset="0"/>
              </a:rPr>
              <a:t>dinara</a:t>
            </a:r>
            <a:endParaRPr lang="en-US" sz="2800" b="1" u="sng" dirty="0">
              <a:latin typeface="Californian FB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00050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Studenti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u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nepovoljnom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socio</a:t>
            </a:r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-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ekonomskom</a:t>
            </a:r>
            <a:r>
              <a:rPr lang="en-US" sz="3600" b="1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Californian FB" pitchFamily="18" charset="0"/>
                <a:cs typeface="Times New Roman" pitchFamily="18" charset="0"/>
              </a:rPr>
              <a:t>položaju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85927"/>
            <a:ext cx="8401080" cy="478634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P</a:t>
            </a:r>
            <a:r>
              <a:rPr lang="en-US" sz="2800" dirty="0" err="1" smtClean="0">
                <a:latin typeface="Californian FB" pitchFamily="18" charset="0"/>
              </a:rPr>
              <a:t>otrebno</a:t>
            </a:r>
            <a:r>
              <a:rPr lang="en-US" sz="2800" dirty="0" smtClean="0">
                <a:latin typeface="Californian FB" pitchFamily="18" charset="0"/>
              </a:rPr>
              <a:t> je </a:t>
            </a:r>
            <a:r>
              <a:rPr lang="en-US" sz="2800" dirty="0" err="1" smtClean="0">
                <a:latin typeface="Californian FB" pitchFamily="18" charset="0"/>
              </a:rPr>
              <a:t>dostaviti</a:t>
            </a:r>
            <a:r>
              <a:rPr lang="sr-Latn-RS" sz="2800" dirty="0" smtClean="0">
                <a:latin typeface="Californian FB" pitchFamily="18" charset="0"/>
              </a:rPr>
              <a:t>:</a:t>
            </a:r>
          </a:p>
          <a:p>
            <a:pPr algn="just">
              <a:buNone/>
            </a:pPr>
            <a:endParaRPr lang="sr-Latn-RS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  <a:p>
            <a:pPr algn="just"/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1) </a:t>
            </a:r>
            <a:r>
              <a:rPr lang="en-US" sz="2800" b="1" dirty="0" err="1" smtClean="0">
                <a:latin typeface="Californian FB" pitchFamily="18" charset="0"/>
              </a:rPr>
              <a:t>Uverenje</a:t>
            </a:r>
            <a:r>
              <a:rPr lang="en-US" sz="2800" b="1" dirty="0" smtClean="0">
                <a:latin typeface="Californian FB" pitchFamily="18" charset="0"/>
              </a:rPr>
              <a:t> o </a:t>
            </a:r>
            <a:r>
              <a:rPr lang="en-US" sz="2800" b="1" dirty="0" err="1" smtClean="0">
                <a:latin typeface="Californian FB" pitchFamily="18" charset="0"/>
              </a:rPr>
              <a:t>prosečnom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mesečnom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prihodu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po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članu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domaćinstva</a:t>
            </a:r>
            <a:r>
              <a:rPr lang="en-US" sz="2800" dirty="0" smtClean="0">
                <a:latin typeface="Californian FB" pitchFamily="18" charset="0"/>
              </a:rPr>
              <a:t> </a:t>
            </a:r>
            <a:r>
              <a:rPr lang="en-US" sz="2800" dirty="0" err="1" smtClean="0">
                <a:latin typeface="Californian FB" pitchFamily="18" charset="0"/>
              </a:rPr>
              <a:t>koje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opština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kojoj</a:t>
            </a:r>
            <a:r>
              <a:rPr lang="en-US" sz="2800" dirty="0" smtClean="0">
                <a:latin typeface="Californian FB" pitchFamily="18" charset="0"/>
              </a:rPr>
              <a:t> je </a:t>
            </a:r>
            <a:r>
              <a:rPr lang="en-US" sz="2800" dirty="0" err="1" smtClean="0">
                <a:latin typeface="Californian FB" pitchFamily="18" charset="0"/>
              </a:rPr>
              <a:t>prijavljena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adresa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prebivališta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studenta</a:t>
            </a:r>
            <a:r>
              <a:rPr lang="en-US" sz="2800" dirty="0" smtClean="0">
                <a:latin typeface="Californian FB" pitchFamily="18" charset="0"/>
              </a:rPr>
              <a:t>, </a:t>
            </a:r>
            <a:r>
              <a:rPr lang="en-US" sz="2800" dirty="0" err="1" smtClean="0">
                <a:latin typeface="Californian FB" pitchFamily="18" charset="0"/>
              </a:rPr>
              <a:t>navedena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ličnoj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karti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ili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drugom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dokumentu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nadležno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telo</a:t>
            </a:r>
            <a:r>
              <a:rPr lang="en-US" sz="2800" dirty="0" smtClean="0">
                <a:latin typeface="Californian FB" pitchFamily="18" charset="0"/>
              </a:rPr>
              <a:t>,  a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svedoči</a:t>
            </a:r>
            <a:r>
              <a:rPr lang="en-US" sz="2800" dirty="0" smtClean="0">
                <a:latin typeface="Californian FB" pitchFamily="18" charset="0"/>
              </a:rPr>
              <a:t> o </a:t>
            </a:r>
            <a:r>
              <a:rPr lang="en-US" sz="2800" dirty="0" err="1" smtClean="0">
                <a:latin typeface="Californian FB" pitchFamily="18" charset="0"/>
              </a:rPr>
              <a:t>adresi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prebivališta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studenta</a:t>
            </a:r>
            <a:r>
              <a:rPr lang="en-US" sz="2800" dirty="0" smtClean="0">
                <a:latin typeface="Californian FB" pitchFamily="18" charset="0"/>
              </a:rPr>
              <a:t>. </a:t>
            </a:r>
            <a:r>
              <a:rPr lang="en-US" sz="2800" dirty="0" err="1" smtClean="0">
                <a:latin typeface="Californian FB" pitchFamily="18" charset="0"/>
              </a:rPr>
              <a:t>Za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studente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koji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državljani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Republike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Srbije</a:t>
            </a:r>
            <a:r>
              <a:rPr lang="en-US" sz="2800" dirty="0" smtClean="0">
                <a:latin typeface="Californian FB" pitchFamily="18" charset="0"/>
              </a:rPr>
              <a:t>,  </a:t>
            </a:r>
            <a:r>
              <a:rPr lang="en-US" sz="2800" dirty="0" err="1" smtClean="0">
                <a:latin typeface="Californian FB" pitchFamily="18" charset="0"/>
              </a:rPr>
              <a:t>ovu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potvrdu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izdaje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Ministarstvo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unutrašnjih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poslova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Republike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Srbije</a:t>
            </a:r>
            <a:r>
              <a:rPr lang="en-US" sz="2800" dirty="0" smtClean="0">
                <a:latin typeface="Californian FB" pitchFamily="18" charset="0"/>
              </a:rPr>
              <a:t>.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endParaRPr lang="sr-Latn-RS" sz="9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2) </a:t>
            </a:r>
            <a:r>
              <a:rPr lang="sr-Latn-RS" sz="2800" b="1" dirty="0" smtClean="0">
                <a:latin typeface="Californian FB" pitchFamily="18" charset="0"/>
                <a:cs typeface="Times New Roman" pitchFamily="18" charset="0"/>
              </a:rPr>
              <a:t>Svojeručno potpisana izjava</a:t>
            </a:r>
            <a:r>
              <a:rPr lang="sr-Latn-RS" sz="2800" dirty="0" smtClean="0">
                <a:latin typeface="Californian FB" pitchFamily="18" charset="0"/>
                <a:cs typeface="Times New Roman" pitchFamily="18" charset="0"/>
              </a:rPr>
              <a:t> kojom student, pod materijalnom i krivičnom odgovornošću, potvrđuje da s podaci navedeni u priloženoj dokumentaciji tačni i potpuni, te ovlašćuje nadležne da iste imaju pravo da provere, obrađuju, čuvaju i upotrebljavaju u skladu sa važećim propisima. </a:t>
            </a:r>
            <a:endParaRPr lang="en-US" sz="2800" dirty="0">
              <a:latin typeface="Californian FB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Dodatna sredstva za  stručnu praksu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61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pravo na dodatna sredstva za individualne troškove u iznosu od </a:t>
            </a:r>
            <a:r>
              <a:rPr lang="sr-Latn-RS" b="1" dirty="0" smtClean="0">
                <a:latin typeface="Californian FB" pitchFamily="18" charset="0"/>
              </a:rPr>
              <a:t>100e</a:t>
            </a:r>
          </a:p>
          <a:p>
            <a:pPr algn="just">
              <a:buNone/>
            </a:pP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sz="2800" b="1" u="sng" dirty="0" smtClean="0">
                <a:latin typeface="Californian FB" pitchFamily="18" charset="0"/>
              </a:rPr>
              <a:t>Napomena: </a:t>
            </a:r>
            <a:r>
              <a:rPr lang="sr-Latn-RS" sz="2800" dirty="0" smtClean="0">
                <a:latin typeface="Californian FB" pitchFamily="18" charset="0"/>
              </a:rPr>
              <a:t>nije </a:t>
            </a:r>
            <a:r>
              <a:rPr lang="en-US" sz="2800" dirty="0" err="1" smtClean="0">
                <a:latin typeface="Californian FB" pitchFamily="18" charset="0"/>
              </a:rPr>
              <a:t>moguće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istovremeno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primati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obe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vrste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dodatnih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sredstava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te</a:t>
            </a:r>
            <a:r>
              <a:rPr lang="en-US" sz="2800" dirty="0" smtClean="0">
                <a:latin typeface="Californian FB" pitchFamily="18" charset="0"/>
              </a:rPr>
              <a:t>, </a:t>
            </a:r>
            <a:r>
              <a:rPr lang="en-US" sz="2800" dirty="0" err="1" smtClean="0">
                <a:latin typeface="Californian FB" pitchFamily="18" charset="0"/>
              </a:rPr>
              <a:t>ukoliko</a:t>
            </a:r>
            <a:r>
              <a:rPr lang="en-US" sz="2800" dirty="0" smtClean="0">
                <a:latin typeface="Californian FB" pitchFamily="18" charset="0"/>
              </a:rPr>
              <a:t> se student </a:t>
            </a:r>
            <a:r>
              <a:rPr lang="en-US" sz="2800" dirty="0" err="1" smtClean="0">
                <a:latin typeface="Californian FB" pitchFamily="18" charset="0"/>
              </a:rPr>
              <a:t>nalazi</a:t>
            </a:r>
            <a:r>
              <a:rPr lang="en-US" sz="2800" dirty="0" smtClean="0">
                <a:latin typeface="Californian FB" pitchFamily="18" charset="0"/>
              </a:rPr>
              <a:t> u </a:t>
            </a:r>
            <a:r>
              <a:rPr lang="en-US" sz="2800" dirty="0" err="1" smtClean="0">
                <a:latin typeface="Californian FB" pitchFamily="18" charset="0"/>
              </a:rPr>
              <a:t>nepovoljnom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socioekonomskom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položaju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ide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stručnu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praksu</a:t>
            </a:r>
            <a:r>
              <a:rPr lang="en-US" sz="2800" dirty="0" smtClean="0">
                <a:latin typeface="Californian FB" pitchFamily="18" charset="0"/>
              </a:rPr>
              <a:t>, </a:t>
            </a:r>
            <a:r>
              <a:rPr lang="en-US" sz="2800" dirty="0" err="1" smtClean="0">
                <a:latin typeface="Californian FB" pitchFamily="18" charset="0"/>
              </a:rPr>
              <a:t>ima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pravo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na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jedan</a:t>
            </a:r>
            <a:r>
              <a:rPr lang="en-US" sz="2800" dirty="0" smtClean="0">
                <a:latin typeface="Californian FB" pitchFamily="18" charset="0"/>
              </a:rPr>
              <a:t> (</a:t>
            </a:r>
            <a:r>
              <a:rPr lang="en-US" sz="2800" dirty="0" err="1" smtClean="0">
                <a:latin typeface="Californian FB" pitchFamily="18" charset="0"/>
              </a:rPr>
              <a:t>viši</a:t>
            </a:r>
            <a:r>
              <a:rPr lang="en-US" sz="2800" dirty="0" smtClean="0">
                <a:latin typeface="Californian FB" pitchFamily="18" charset="0"/>
              </a:rPr>
              <a:t>) </a:t>
            </a:r>
            <a:r>
              <a:rPr lang="en-US" sz="2800" dirty="0" err="1" smtClean="0">
                <a:latin typeface="Californian FB" pitchFamily="18" charset="0"/>
              </a:rPr>
              <a:t>dodatak</a:t>
            </a:r>
            <a:r>
              <a:rPr lang="en-US" sz="2800" dirty="0" smtClean="0">
                <a:latin typeface="Californian FB" pitchFamily="18" charset="0"/>
              </a:rPr>
              <a:t>.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2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24"/>
            <a:ext cx="7772400" cy="2482851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Californian FB" pitchFamily="18" charset="0"/>
              </a:rPr>
              <a:t>majski konkursni rok 2021.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100" cap="none" dirty="0" smtClean="0">
                <a:latin typeface="Californian FB" pitchFamily="18" charset="0"/>
              </a:rPr>
              <a:t>(stipendije za zimski semestar 2021)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2071678"/>
            <a:ext cx="7772400" cy="1071571"/>
          </a:xfrm>
        </p:spPr>
        <p:txBody>
          <a:bodyPr>
            <a:noAutofit/>
          </a:bodyPr>
          <a:lstStyle/>
          <a:p>
            <a:pPr algn="ctr"/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Prijava za Erasmus+stipendiju</a:t>
            </a:r>
            <a:b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b="1" dirty="0" smtClean="0">
                <a:solidFill>
                  <a:srgbClr val="002060"/>
                </a:solidFill>
                <a:latin typeface="Californian FB" pitchFamily="18" charset="0"/>
              </a:rPr>
              <a:t>Akademijia strukovnih studija Beograd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572008"/>
            <a:ext cx="3604834" cy="18573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8588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Majski konkursni rok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u </a:t>
            </a:r>
            <a:r>
              <a:rPr lang="sr-Latn-RS" sz="3200" b="1" dirty="0" smtClean="0">
                <a:latin typeface="Californian FB" pitchFamily="18" charset="0"/>
              </a:rPr>
              <a:t>zimskom semestru 2020/21 (5 meseci)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8" y="1928802"/>
            <a:ext cx="5715008" cy="47149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sz="3000" b="1" dirty="0" smtClean="0">
                <a:latin typeface="Californian FB" pitchFamily="18" charset="0"/>
              </a:rPr>
              <a:t>Obaveštenje o konkursu</a:t>
            </a:r>
            <a:r>
              <a:rPr lang="sr-Latn-RS" sz="3000" dirty="0" smtClean="0">
                <a:latin typeface="Californian FB" pitchFamily="18" charset="0"/>
              </a:rPr>
              <a:t> na sajtovima Odseka i Akademije (društvenim mrežama) tokom </a:t>
            </a:r>
            <a:r>
              <a:rPr lang="sr-Latn-RS" sz="3000" b="1" dirty="0" smtClean="0">
                <a:latin typeface="Californian FB" pitchFamily="18" charset="0"/>
              </a:rPr>
              <a:t>MAJA</a:t>
            </a:r>
            <a:r>
              <a:rPr lang="sr-Latn-RS" sz="3000" b="1" dirty="0" smtClean="0">
                <a:solidFill>
                  <a:srgbClr val="002060"/>
                </a:solidFill>
                <a:latin typeface="Californian FB" pitchFamily="18" charset="0"/>
              </a:rPr>
              <a:t> </a:t>
            </a:r>
            <a:r>
              <a:rPr lang="sr-Latn-RS" sz="3000" dirty="0" smtClean="0">
                <a:latin typeface="Californian FB" pitchFamily="18" charset="0"/>
              </a:rPr>
              <a:t>meseca 2021. god.</a:t>
            </a:r>
          </a:p>
          <a:p>
            <a:pPr algn="just">
              <a:buNone/>
            </a:pPr>
            <a:endParaRPr lang="sr-Latn-RS" sz="2800" b="1" dirty="0" smtClean="0">
              <a:latin typeface="Californian FB" pitchFamily="18" charset="0"/>
            </a:endParaRPr>
          </a:p>
          <a:p>
            <a:pPr algn="just"/>
            <a:r>
              <a:rPr lang="sr-Latn-RS" sz="3000" b="1" dirty="0" smtClean="0">
                <a:latin typeface="Californian FB" pitchFamily="18" charset="0"/>
              </a:rPr>
              <a:t>15 dana konkursnog roka za prikupljanje dokumentacije</a:t>
            </a:r>
          </a:p>
          <a:p>
            <a:pPr algn="just">
              <a:buNone/>
            </a:pPr>
            <a:r>
              <a:rPr lang="sr-Latn-RS" sz="3000" b="1" dirty="0" smtClean="0">
                <a:latin typeface="Californian FB" pitchFamily="18" charset="0"/>
              </a:rPr>
              <a:t> </a:t>
            </a:r>
            <a:endParaRPr lang="sr-Latn-RS" sz="3000" dirty="0" smtClean="0">
              <a:latin typeface="Californian FB" pitchFamily="18" charset="0"/>
            </a:endParaRPr>
          </a:p>
          <a:p>
            <a:pPr algn="just"/>
            <a:r>
              <a:rPr lang="sr-Latn-RS" sz="3000" dirty="0" smtClean="0">
                <a:latin typeface="Californian FB" pitchFamily="18" charset="0"/>
              </a:rPr>
              <a:t>Komisija za međunarodnu saradnju Akademije pruža savetodavnu podršku tokom procesa prijave i potom odlaska na mobilnost.</a:t>
            </a:r>
          </a:p>
        </p:txBody>
      </p:sp>
      <p:pic>
        <p:nvPicPr>
          <p:cNvPr id="10242" name="Picture 2" descr="STIPENDI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857364"/>
            <a:ext cx="2609188" cy="4572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86322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O uslovima konkursa i načinu podnošenja dokumentacije možete saznati ovde:</a:t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3100" dirty="0" smtClean="0">
                <a:latin typeface="Californian FB" pitchFamily="18" charset="0"/>
              </a:rPr>
              <a:t/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www.vzsbeograd.edu.rs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sr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studentski-servisi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/729-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informacija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studentima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akademije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strukovnih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studija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beograd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-u-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vezi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sa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mogucnostima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za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odlazak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na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mobilnost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-u-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okviru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programa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erasmus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ka103.html</a:t>
            </a:r>
            <a:r>
              <a:rPr lang="sr-Latn-RS" sz="2400" dirty="0" smtClean="0">
                <a:latin typeface="Californian FB" pitchFamily="18" charset="0"/>
              </a:rPr>
              <a:t/>
            </a:r>
            <a:br>
              <a:rPr lang="sr-Latn-RS" sz="2400" dirty="0" smtClean="0">
                <a:latin typeface="Californian FB" pitchFamily="18" charset="0"/>
              </a:rPr>
            </a:br>
            <a:r>
              <a:rPr lang="sr-Latn-RS" sz="2400" dirty="0" smtClean="0">
                <a:latin typeface="Californian FB" pitchFamily="18" charset="0"/>
              </a:rPr>
              <a:t/>
            </a:r>
            <a:br>
              <a:rPr lang="sr-Latn-RS" sz="2400" dirty="0" smtClean="0">
                <a:latin typeface="Californian FB" pitchFamily="18" charset="0"/>
              </a:rPr>
            </a:br>
            <a:r>
              <a:rPr lang="en-US" sz="2400" dirty="0" smtClean="0">
                <a:latin typeface="Californian FB" pitchFamily="18" charset="0"/>
                <a:hlinkClick r:id="rId3"/>
              </a:rPr>
              <a:t>https://www.visokaturisticka.edu.rs/v72-page.php?id=vest/210427125824</a:t>
            </a:r>
            <a:r>
              <a:rPr lang="sr-Latn-RS" sz="2400" dirty="0" smtClean="0">
                <a:latin typeface="Californian FB" pitchFamily="18" charset="0"/>
              </a:rPr>
              <a:t/>
            </a:r>
            <a:br>
              <a:rPr lang="sr-Latn-RS" sz="2400" dirty="0" smtClean="0">
                <a:latin typeface="Californian FB" pitchFamily="18" charset="0"/>
              </a:rPr>
            </a:br>
            <a:endParaRPr lang="en-US" sz="24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636"/>
            <a:ext cx="8572560" cy="12858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sr-Latn-RS" sz="2800" dirty="0" smtClean="0">
                <a:latin typeface="Californian FB" pitchFamily="18" charset="0"/>
              </a:rPr>
              <a:t>Studenti prve godine ne mogu da konkurišu za stipendiju, ali mogu se i sada informisati o </a:t>
            </a:r>
            <a:r>
              <a:rPr lang="sr-Latn-RS" sz="2800" b="1" dirty="0" smtClean="0">
                <a:latin typeface="Californian FB" pitchFamily="18" charset="0"/>
              </a:rPr>
              <a:t>Erasmus+programu</a:t>
            </a:r>
            <a:r>
              <a:rPr lang="sr-Latn-RS" sz="2800" dirty="0" smtClean="0">
                <a:latin typeface="Californian FB" pitchFamily="18" charset="0"/>
              </a:rPr>
              <a:t> (za naredni konkursni rok).</a:t>
            </a:r>
          </a:p>
          <a:p>
            <a:pPr algn="ctr"/>
            <a:endParaRPr lang="sr-Latn-RS" sz="28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lvl="0" algn="ctr"/>
            <a:endParaRPr lang="sr-Latn-RS" sz="28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lvl="0" algn="ctr"/>
            <a:endParaRPr lang="sr-Latn-RS" sz="3400" i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ctr"/>
            <a:endParaRPr lang="sr-Latn-RS" i="1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ctr"/>
            <a:endParaRPr lang="sr-Latn-RS" i="1" dirty="0" smtClean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71488"/>
            <a:ext cx="8501122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Mobilnost radi obavljanja stručne prakse nije obuhvaćena ovim konkursnim rokom</a:t>
            </a:r>
            <a:r>
              <a:rPr lang="sr-Latn-RS" sz="3600" b="1" dirty="0" smtClean="0">
                <a:latin typeface="Californian FB" pitchFamily="18" charset="0"/>
              </a:rPr>
              <a:t>!</a:t>
            </a:r>
            <a:endParaRPr lang="en-US" sz="3600" b="1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medimmun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4500310" cy="30718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72066" y="2357430"/>
            <a:ext cx="38576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Savetovanje u vezi sa ovim tipom mobilnosti biće posebno organizovano i unapred najavljeno  na internet stranicama Odseka i Akademije. 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Prijavna dokumentacija za Erasmus+stipendiju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5715040" cy="5214974"/>
          </a:xfrm>
        </p:spPr>
        <p:txBody>
          <a:bodyPr>
            <a:normAutofit fontScale="85000" lnSpcReduction="10000"/>
          </a:bodyPr>
          <a:lstStyle/>
          <a:p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prijavni formular</a:t>
            </a:r>
          </a:p>
          <a:p>
            <a:r>
              <a:rPr lang="sr-Latn-RS" dirty="0" smtClean="0">
                <a:latin typeface="Californian FB" pitchFamily="18" charset="0"/>
              </a:rPr>
              <a:t>CV </a:t>
            </a:r>
            <a:r>
              <a:rPr lang="en-US" dirty="0" smtClean="0">
                <a:latin typeface="Californian FB" pitchFamily="18" charset="0"/>
                <a:hlinkClick r:id="rId2"/>
              </a:rPr>
              <a:t>https://europa.eu/europass/eportfolio/screen/cv-editor?lang=en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motivaciono pismo </a:t>
            </a:r>
          </a:p>
          <a:p>
            <a:r>
              <a:rPr lang="sr-Latn-RS" dirty="0" smtClean="0">
                <a:latin typeface="Californian FB" pitchFamily="18" charset="0"/>
              </a:rPr>
              <a:t>preporuka</a:t>
            </a:r>
          </a:p>
          <a:p>
            <a:r>
              <a:rPr lang="sr-Latn-RS" dirty="0" smtClean="0">
                <a:latin typeface="Californian FB" pitchFamily="18" charset="0"/>
              </a:rPr>
              <a:t>uverenje o položenim ispitima/prepis ocena (studentska služba)</a:t>
            </a:r>
          </a:p>
          <a:p>
            <a:r>
              <a:rPr lang="sr-Latn-RS" dirty="0" smtClean="0">
                <a:latin typeface="Californian FB" pitchFamily="18" charset="0"/>
              </a:rPr>
              <a:t>dokaz o poznavanju stranog jezika na kome se izvodi nastava, NIVO B2 po CEFR (</a:t>
            </a:r>
            <a:r>
              <a:rPr lang="sr-Latn-RS" b="1" dirty="0" smtClean="0">
                <a:latin typeface="Californian FB" pitchFamily="18" charset="0"/>
              </a:rPr>
              <a:t>najčešće engleski)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214554"/>
            <a:ext cx="2500330" cy="4222426"/>
          </a:xfrm>
          <a:prstGeom prst="rect">
            <a:avLst/>
          </a:prstGeom>
          <a:solidFill>
            <a:srgbClr val="AEE8F0"/>
          </a:solidFill>
          <a:ln w="9525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  Prijava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85000" lnSpcReduction="10000"/>
          </a:bodyPr>
          <a:lstStyle/>
          <a:p>
            <a:pPr algn="just"/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just"/>
            <a:r>
              <a:rPr lang="sr-Latn-RS" sz="4100" u="sng" dirty="0" smtClean="0">
                <a:latin typeface="Californian FB" pitchFamily="18" charset="0"/>
              </a:rPr>
              <a:t>Prijavni formular </a:t>
            </a:r>
            <a:r>
              <a:rPr lang="sr-Latn-RS" sz="4100" dirty="0" smtClean="0">
                <a:latin typeface="Californian FB" pitchFamily="18" charset="0"/>
              </a:rPr>
              <a:t>će biti dostupan na internet stranici Odseka i Akademije po objavljivanju konkursa.</a:t>
            </a:r>
          </a:p>
          <a:p>
            <a:pPr algn="just"/>
            <a:r>
              <a:rPr lang="sr-Latn-RS" sz="4100" dirty="0" smtClean="0">
                <a:latin typeface="Californian FB" pitchFamily="18" charset="0"/>
              </a:rPr>
              <a:t>Skeniranu </a:t>
            </a:r>
            <a:r>
              <a:rPr lang="sr-Latn-RS" sz="4100" dirty="0" smtClean="0">
                <a:latin typeface="Californian FB" pitchFamily="18" charset="0"/>
              </a:rPr>
              <a:t>dokumentaciju u PDF formatu poslati na </a:t>
            </a:r>
            <a:r>
              <a:rPr lang="en-US" sz="4100" dirty="0" err="1" smtClean="0">
                <a:latin typeface="Californian FB" pitchFamily="18" charset="0"/>
                <a:hlinkClick r:id="rId2"/>
              </a:rPr>
              <a:t>erasmus@assb.edu.rs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en-US" sz="4100" dirty="0" smtClean="0">
                <a:latin typeface="Californian FB" pitchFamily="18" charset="0"/>
              </a:rPr>
              <a:t> </a:t>
            </a:r>
            <a:endParaRPr lang="sr-Latn-RS" sz="4100" dirty="0" smtClean="0">
              <a:latin typeface="Californian FB" pitchFamily="18" charset="0"/>
            </a:endParaRPr>
          </a:p>
          <a:p>
            <a:pPr algn="just">
              <a:buNone/>
            </a:pPr>
            <a:r>
              <a:rPr lang="sr-Latn-RS" sz="4100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Californian FB" pitchFamily="18" charset="0"/>
              </a:rPr>
            </a:br>
            <a:endParaRPr lang="sr-Latn-RS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Dokaz o poznavanju stranog jezika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643998" cy="5500726"/>
          </a:xfrm>
        </p:spPr>
        <p:txBody>
          <a:bodyPr>
            <a:normAutofit/>
          </a:bodyPr>
          <a:lstStyle/>
          <a:p>
            <a:pPr algn="just"/>
            <a:r>
              <a:rPr lang="sr-Latn-RS" sz="2400" dirty="0" smtClean="0">
                <a:latin typeface="Californian FB" pitchFamily="18" charset="0"/>
              </a:rPr>
              <a:t>Biće priznati validni sertifikati/potvrde o poznavanju stranog jezika </a:t>
            </a:r>
            <a:r>
              <a:rPr lang="sr-Latn-RS" sz="2400" b="1" dirty="0" smtClean="0">
                <a:latin typeface="Californian FB" pitchFamily="18" charset="0"/>
              </a:rPr>
              <a:t>na nivou B2  po CEFR </a:t>
            </a:r>
            <a:r>
              <a:rPr lang="sr-Latn-RS" sz="2400" dirty="0" smtClean="0">
                <a:latin typeface="Californian FB" pitchFamily="18" charset="0"/>
              </a:rPr>
              <a:t>(npr.</a:t>
            </a:r>
            <a:r>
              <a:rPr lang="sr-Latn-RS" sz="2400" i="1" dirty="0" smtClean="0">
                <a:latin typeface="Californian FB" pitchFamily="18" charset="0"/>
              </a:rPr>
              <a:t> FCE, CAE, CPE, </a:t>
            </a:r>
            <a:r>
              <a:rPr lang="en-US" sz="2400" dirty="0" smtClean="0">
                <a:latin typeface="Californian FB" pitchFamily="18" charset="0"/>
              </a:rPr>
              <a:t>Goethe </a:t>
            </a:r>
            <a:r>
              <a:rPr lang="en-US" sz="2400" dirty="0" err="1" smtClean="0">
                <a:latin typeface="Californian FB" pitchFamily="18" charset="0"/>
              </a:rPr>
              <a:t>Zertifikat</a:t>
            </a:r>
            <a:r>
              <a:rPr lang="en-US" sz="2400" dirty="0" smtClean="0">
                <a:latin typeface="Californian FB" pitchFamily="18" charset="0"/>
              </a:rPr>
              <a:t> </a:t>
            </a:r>
            <a:r>
              <a:rPr lang="en-US" sz="2400" dirty="0" err="1" smtClean="0">
                <a:latin typeface="Californian FB" pitchFamily="18" charset="0"/>
              </a:rPr>
              <a:t>B2-C2</a:t>
            </a:r>
            <a:r>
              <a:rPr lang="sr-Latn-RS" sz="2400" dirty="0" smtClean="0">
                <a:latin typeface="Californian FB" pitchFamily="18" charset="0"/>
              </a:rPr>
              <a:t> i dr.</a:t>
            </a:r>
            <a:r>
              <a:rPr lang="sr-Latn-RS" sz="2400" i="1" dirty="0" smtClean="0">
                <a:latin typeface="Californian FB" pitchFamily="18" charset="0"/>
              </a:rPr>
              <a:t>).</a:t>
            </a:r>
          </a:p>
          <a:p>
            <a:pPr algn="just"/>
            <a:endParaRPr lang="sr-Latn-RS" sz="2400" i="1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može izdati sertifikat o poznavanju stranog jezika </a:t>
            </a:r>
            <a:r>
              <a:rPr lang="sr-Latn-RS" sz="2400" b="1" dirty="0" smtClean="0">
                <a:latin typeface="Californian FB" pitchFamily="18" charset="0"/>
              </a:rPr>
              <a:t>na osnovu </a:t>
            </a:r>
            <a:r>
              <a:rPr lang="sr-Latn-RS" sz="2400" dirty="0" smtClean="0">
                <a:latin typeface="Californian FB" pitchFamily="18" charset="0"/>
              </a:rPr>
              <a:t>postignutog uspeha i </a:t>
            </a:r>
            <a:r>
              <a:rPr lang="sr-Latn-RS" sz="2400" b="1" dirty="0" smtClean="0">
                <a:latin typeface="Californian FB" pitchFamily="18" charset="0"/>
              </a:rPr>
              <a:t>stečene ocene </a:t>
            </a:r>
            <a:r>
              <a:rPr lang="sr-Latn-RS" sz="2400" dirty="0" smtClean="0">
                <a:latin typeface="Californian FB" pitchFamily="18" charset="0"/>
              </a:rPr>
              <a:t>na predmetima stranih jezika (nivo B2 ili viši).</a:t>
            </a:r>
          </a:p>
          <a:p>
            <a:pPr algn="just"/>
            <a:endParaRPr lang="sr-Latn-RS" sz="2400" dirty="0" smtClean="0">
              <a:latin typeface="Californian FB" pitchFamily="18" charset="0"/>
            </a:endParaRPr>
          </a:p>
          <a:p>
            <a:pPr algn="just"/>
            <a:r>
              <a:rPr lang="sr-Latn-RS" sz="2400" dirty="0" smtClean="0">
                <a:latin typeface="Californian FB" pitchFamily="18" charset="0"/>
              </a:rPr>
              <a:t>Akademija strukovnih studija Beograd takođe može izdati sertifikat </a:t>
            </a:r>
            <a:r>
              <a:rPr lang="sr-Latn-RS" sz="2400" b="1" dirty="0" smtClean="0">
                <a:latin typeface="Californian FB" pitchFamily="18" charset="0"/>
              </a:rPr>
              <a:t>nakon testiranja </a:t>
            </a:r>
            <a:r>
              <a:rPr lang="sr-Latn-RS" sz="2400" dirty="0" smtClean="0">
                <a:latin typeface="Californian FB" pitchFamily="18" charset="0"/>
              </a:rPr>
              <a:t>i utvrđivanja potrebnog nivoa znanja i onim studentima (VZS) koji tokom studija nisu imali strani jezik kao nastavni predmet.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Na portalima Odseka i Akademije biće objavljen TERMIN POLAGANJA</a:t>
            </a:r>
            <a:r>
              <a:rPr lang="sr-Latn-RS" sz="2400" dirty="0" smtClean="0">
                <a:latin typeface="Californian FB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729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SAMPLE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1600200"/>
            <a:ext cx="5143536" cy="45259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714480" y="1142984"/>
          <a:ext cx="5214974" cy="5500702"/>
        </p:xfrm>
        <a:graphic>
          <a:graphicData uri="http://schemas.openxmlformats.org/presentationml/2006/ole">
            <p:oleObj spid="_x0000_s4098" name="Acrobat Document" r:id="rId3" imgW="4663283" imgH="6034851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928694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/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Intervju sa kandidatom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9217" name="Picture 1" descr="C:\Users\User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14620"/>
            <a:ext cx="7403214" cy="3572741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28596" y="1648414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Nakon prikupljene validne dokumentacije članovi Komisije će obaviti razgovor sa kandidatima za dobijanje Erasmus+ stipendije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Akademija strukovnih studija Beograd</a:t>
            </a:r>
            <a:r>
              <a:rPr lang="sr-Latn-RS" sz="3100" b="1" u="sng" dirty="0" smtClean="0">
                <a:latin typeface="Californian FB" pitchFamily="18" charset="0"/>
              </a:rPr>
              <a:t/>
            </a:r>
            <a:br>
              <a:rPr lang="sr-Latn-RS" sz="3100" b="1" u="sng" dirty="0" smtClean="0">
                <a:latin typeface="Californian FB" pitchFamily="18" charset="0"/>
              </a:rPr>
            </a:br>
            <a:r>
              <a:rPr lang="sr-Latn-RS" sz="2900" dirty="0" smtClean="0">
                <a:latin typeface="Californian FB" pitchFamily="18" charset="0"/>
              </a:rPr>
              <a:t>Za sada se možete prijaviti za studijski boravak na sledećim VŠU:</a:t>
            </a:r>
            <a:endParaRPr lang="en-US" sz="29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06" y="1633905"/>
          <a:ext cx="8929719" cy="500980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14380"/>
                <a:gridCol w="5238766"/>
                <a:gridCol w="2976573"/>
              </a:tblGrid>
              <a:tr h="607725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Californian FB" pitchFamily="18" charset="0"/>
                        </a:rPr>
                        <a:t>R.br.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 smtClean="0">
                          <a:latin typeface="Californian FB" pitchFamily="18" charset="0"/>
                        </a:rPr>
                        <a:t>VISOKOŠKOLSKA USTANOVA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ODSEK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62371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1.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Bamberg </a:t>
                      </a:r>
                      <a:endParaRPr lang="sr-Latn-RS" sz="2000" b="1" i="1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n-US" sz="2000" i="1" dirty="0" smtClean="0">
                          <a:latin typeface="Californian FB" pitchFamily="18" charset="0"/>
                        </a:rPr>
                        <a:t>Otto-Friedrich-</a:t>
                      </a:r>
                      <a:r>
                        <a:rPr lang="en-US" sz="2000" i="1" dirty="0" err="1" smtClean="0">
                          <a:latin typeface="Californian FB" pitchFamily="18" charset="0"/>
                        </a:rPr>
                        <a:t>Universität</a:t>
                      </a:r>
                      <a:r>
                        <a:rPr lang="en-US" sz="2000" i="1" dirty="0" smtClean="0">
                          <a:latin typeface="Californian FB" pitchFamily="18" charset="0"/>
                        </a:rPr>
                        <a:t> Bamberg</a:t>
                      </a:r>
                      <a:r>
                        <a:rPr lang="sr-Latn-RS" sz="2000" i="1" dirty="0" smtClean="0">
                          <a:latin typeface="Californian FB" pitchFamily="18" charset="0"/>
                        </a:rPr>
                        <a:t> 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turistička </a:t>
                      </a:r>
                      <a:r>
                        <a:rPr lang="sr-Latn-RS" sz="2000" i="0" baseline="0" dirty="0" smtClean="0">
                          <a:latin typeface="Californian FB" pitchFamily="18" charset="0"/>
                        </a:rPr>
                        <a:t> škola</a:t>
                      </a: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hotelijerska škola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008297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2.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Novo mesto:</a:t>
                      </a:r>
                      <a:r>
                        <a:rPr lang="sr-Latn-RS" sz="20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000" b="1" dirty="0" smtClean="0">
                          <a:latin typeface="Californian FB" pitchFamily="18" charset="0"/>
                        </a:rPr>
                        <a:t>Faculty of Health Sciences</a:t>
                      </a:r>
                    </a:p>
                    <a:p>
                      <a:pPr algn="ctr"/>
                      <a:r>
                        <a:rPr lang="sr-Latn-RS" sz="2000" i="1" dirty="0" smtClean="0">
                          <a:latin typeface="Californian FB" pitchFamily="18" charset="0"/>
                        </a:rPr>
                        <a:t>Univerza v Novem mestu ,Fakulteta za zdravstvene vede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r-Latn-RS" sz="2000" i="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zdravstvena  škola</a:t>
                      </a:r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62371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3.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Patras</a:t>
                      </a:r>
                      <a:endParaRPr lang="sr-Latn-RS" sz="2000" i="1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el-GR" sz="2000" i="1" dirty="0" smtClean="0"/>
                        <a:t>Πανεπιστήμιο Πατρών</a:t>
                      </a:r>
                      <a:endParaRPr lang="en-US" sz="20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zdravstvena  škola</a:t>
                      </a:r>
                      <a:endParaRPr lang="en-US" sz="2000" i="0" dirty="0" smtClean="0">
                        <a:latin typeface="Californian FB" pitchFamily="18" charset="0"/>
                      </a:endParaRPr>
                    </a:p>
                    <a:p>
                      <a:pPr algn="ctr"/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762371">
                <a:tc>
                  <a:txBody>
                    <a:bodyPr/>
                    <a:lstStyle/>
                    <a:p>
                      <a:pPr algn="l"/>
                      <a:r>
                        <a:rPr lang="sr-Latn-RS" dirty="0" smtClean="0">
                          <a:latin typeface="Californian FB" pitchFamily="18" charset="0"/>
                        </a:rPr>
                        <a:t>4.</a:t>
                      </a:r>
                      <a:endParaRPr lang="en-US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b="1" dirty="0" smtClean="0">
                          <a:latin typeface="Californian FB" pitchFamily="18" charset="0"/>
                        </a:rPr>
                        <a:t>University of Split</a:t>
                      </a:r>
                      <a:endParaRPr lang="sr-Latn-RS" sz="2000" dirty="0" smtClean="0">
                        <a:latin typeface="Californian FB" pitchFamily="18" charset="0"/>
                      </a:endParaRPr>
                    </a:p>
                    <a:p>
                      <a:pPr algn="ctr"/>
                      <a:r>
                        <a:rPr lang="sr-Latn-RS" sz="2000" i="1" dirty="0" smtClean="0">
                          <a:latin typeface="Californian FB" pitchFamily="18" charset="0"/>
                        </a:rPr>
                        <a:t>Sveučilište u Splitu</a:t>
                      </a:r>
                      <a:endParaRPr lang="en-US" sz="2000" i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turistička </a:t>
                      </a:r>
                      <a:r>
                        <a:rPr lang="sr-Latn-RS" sz="2000" i="0" baseline="0" dirty="0" smtClean="0">
                          <a:latin typeface="Californian FB" pitchFamily="18" charset="0"/>
                        </a:rPr>
                        <a:t> škola</a:t>
                      </a:r>
                    </a:p>
                    <a:p>
                      <a:pPr algn="ctr"/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hotelijerska škola</a:t>
                      </a:r>
                      <a:endParaRPr lang="en-US" sz="2000" i="0" dirty="0" smtClean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106669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Californian FB" pitchFamily="18" charset="0"/>
                          <a:ea typeface="+mn-ea"/>
                          <a:cs typeface="+mn-cs"/>
                        </a:rPr>
                        <a:t>Medical University of Lublin</a:t>
                      </a:r>
                      <a:r>
                        <a:rPr lang="sr-Latn-RS" sz="2000" b="1" kern="1200" dirty="0" smtClean="0">
                          <a:solidFill>
                            <a:schemeClr val="dk1"/>
                          </a:solidFill>
                          <a:latin typeface="Californian FB" pitchFamily="18" charset="0"/>
                          <a:ea typeface="+mn-ea"/>
                          <a:cs typeface="+mn-cs"/>
                        </a:rPr>
                        <a:t>, Department Health Sciences</a:t>
                      </a:r>
                    </a:p>
                    <a:p>
                      <a:pPr algn="ctr"/>
                      <a:r>
                        <a:rPr lang="sr-Latn-RS" sz="2000" b="0" i="1" kern="1200" dirty="0" smtClean="0">
                          <a:solidFill>
                            <a:schemeClr val="dk1"/>
                          </a:solidFill>
                          <a:latin typeface="Californian FB" pitchFamily="18" charset="0"/>
                          <a:ea typeface="+mn-ea"/>
                          <a:cs typeface="+mn-cs"/>
                        </a:rPr>
                        <a:t>Uniwersytet</a:t>
                      </a:r>
                      <a:r>
                        <a:rPr lang="sr-Latn-RS" sz="2000" b="0" i="1" kern="1200" baseline="0" dirty="0" smtClean="0">
                          <a:solidFill>
                            <a:schemeClr val="dk1"/>
                          </a:solidFill>
                          <a:latin typeface="Californian FB" pitchFamily="18" charset="0"/>
                          <a:ea typeface="+mn-ea"/>
                          <a:cs typeface="+mn-cs"/>
                        </a:rPr>
                        <a:t> Medyczny w Lublinie</a:t>
                      </a:r>
                      <a:endParaRPr lang="en-US" sz="2000" b="0" i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RS" sz="2000" i="0" dirty="0" smtClean="0">
                        <a:latin typeface="Californian FB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i="0" dirty="0" smtClean="0">
                          <a:latin typeface="Californian FB" pitchFamily="18" charset="0"/>
                        </a:rPr>
                        <a:t>Visoka zdravstvena  škola</a:t>
                      </a:r>
                      <a:endParaRPr lang="en-US" sz="2000" i="0" dirty="0" smtClean="0">
                        <a:latin typeface="Californian FB" pitchFamily="18" charset="0"/>
                      </a:endParaRPr>
                    </a:p>
                    <a:p>
                      <a:pPr algn="ctr"/>
                      <a:endParaRPr lang="en-US" sz="2000" i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15436" cy="1214446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Na sajtovima univerziteta uvek tražite informacije u polju International</a:t>
            </a:r>
            <a:r>
              <a:rPr lang="sr-Latn-RS" sz="2800" b="1" dirty="0" smtClean="0">
                <a:latin typeface="Californian FB" pitchFamily="18" charset="0"/>
              </a:rPr>
              <a:t>/Exchange Students</a:t>
            </a:r>
            <a:r>
              <a:rPr lang="sr-Latn-RS" sz="2800" dirty="0" smtClean="0">
                <a:latin typeface="Californian FB" pitchFamily="18" charset="0"/>
              </a:rPr>
              <a:t>/Erasmus+/KA103/Incoming </a:t>
            </a:r>
            <a:endParaRPr lang="en-US" sz="28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857364"/>
            <a:ext cx="8715436" cy="4929222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Californian FB" pitchFamily="18" charset="0"/>
              </a:rPr>
              <a:t>1.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BAMBERG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www.uni-bamberg.de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/en/studies/exchange-students-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eg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erasmus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/how-do-</a:t>
            </a:r>
            <a:r>
              <a:rPr lang="en-US" sz="2400" dirty="0" err="1" smtClean="0">
                <a:latin typeface="Californian FB" pitchFamily="18" charset="0"/>
                <a:hlinkClick r:id="rId2"/>
              </a:rPr>
              <a:t>i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-apply/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2.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NOVO MESTO 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https://fzv.uni-nm.si/en/international_cooperation/student_mobility/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3. 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PATRAS </a:t>
            </a:r>
            <a:r>
              <a:rPr lang="en-US" sz="2400" dirty="0" smtClean="0">
                <a:latin typeface="Californian FB" pitchFamily="18" charset="0"/>
                <a:hlinkClick r:id="rId4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4"/>
              </a:rPr>
              <a:t>www.upatras.gr</a:t>
            </a:r>
            <a:r>
              <a:rPr lang="en-US" sz="2400" dirty="0" smtClean="0">
                <a:latin typeface="Californian FB" pitchFamily="18" charset="0"/>
                <a:hlinkClick r:id="rId4"/>
              </a:rPr>
              <a:t>/en/international/</a:t>
            </a:r>
            <a:r>
              <a:rPr lang="en-US" sz="2400" dirty="0" err="1" smtClean="0">
                <a:latin typeface="Californian FB" pitchFamily="18" charset="0"/>
                <a:hlinkClick r:id="rId4"/>
              </a:rPr>
              <a:t>erasmus</a:t>
            </a:r>
            <a:r>
              <a:rPr lang="en-US" sz="2400" dirty="0" smtClean="0">
                <a:latin typeface="Californian FB" pitchFamily="18" charset="0"/>
                <a:hlinkClick r:id="rId4"/>
              </a:rPr>
              <a:t>/</a:t>
            </a:r>
            <a:r>
              <a:rPr lang="en-US" sz="2400" dirty="0" err="1" smtClean="0">
                <a:latin typeface="Californian FB" pitchFamily="18" charset="0"/>
                <a:hlinkClick r:id="rId4"/>
              </a:rPr>
              <a:t>programma-erasmus</a:t>
            </a:r>
            <a:r>
              <a:rPr lang="en-US" sz="2400" dirty="0" smtClean="0">
                <a:latin typeface="Californian FB" pitchFamily="18" charset="0"/>
                <a:hlinkClick r:id="rId4"/>
              </a:rPr>
              <a:t>/mobility-for-studies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4. 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SPLIT</a:t>
            </a:r>
            <a:r>
              <a:rPr lang="sr-Latn-RS" sz="2400" dirty="0" smtClean="0">
                <a:latin typeface="Californian FB" pitchFamily="18" charset="0"/>
              </a:rPr>
              <a:t> </a:t>
            </a:r>
            <a:r>
              <a:rPr lang="en-US" sz="2400" dirty="0" smtClean="0">
                <a:latin typeface="Californian FB" pitchFamily="18" charset="0"/>
                <a:hlinkClick r:id="rId5"/>
              </a:rPr>
              <a:t>https://www.unist.hr/me%C4%91unarodna-suradnja/me%C4%91unarodna-razmjena-i-natjecaji/razmjena-studenata/studijski-boravak/erasmus/suradnja-me%C4%91u-programskim-drzavama-ka103</a:t>
            </a:r>
            <a:endParaRPr lang="sr-Latn-RS" sz="2400" dirty="0" smtClean="0">
              <a:latin typeface="Californian FB" pitchFamily="18" charset="0"/>
            </a:endParaRPr>
          </a:p>
          <a:p>
            <a:r>
              <a:rPr lang="sr-Latn-RS" sz="2400" dirty="0" smtClean="0">
                <a:latin typeface="Californian FB" pitchFamily="18" charset="0"/>
              </a:rPr>
              <a:t>5</a:t>
            </a:r>
            <a:r>
              <a:rPr lang="sr-Latn-RS" sz="2400" b="1" dirty="0" smtClean="0">
                <a:solidFill>
                  <a:srgbClr val="FF0000"/>
                </a:solidFill>
                <a:latin typeface="Californian FB" pitchFamily="18" charset="0"/>
              </a:rPr>
              <a:t>. LUBLIN </a:t>
            </a:r>
            <a:r>
              <a:rPr lang="en-US" sz="2400" dirty="0" err="1" smtClean="0">
                <a:latin typeface="Californian FB" pitchFamily="18" charset="0"/>
                <a:hlinkClick r:id="rId6"/>
              </a:rPr>
              <a:t>http://www.erasmus.umlub.pl/en/incoming/</a:t>
            </a:r>
            <a:endParaRPr lang="sr-Latn-RS" sz="2400" dirty="0" smtClean="0">
              <a:latin typeface="Californian FB" pitchFamily="18" charset="0"/>
            </a:endParaRPr>
          </a:p>
          <a:p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Bamberg, SR Nemačka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https://www.uni-bamberg.de/en</a:t>
            </a:r>
            <a:r>
              <a:rPr lang="sr-Latn-RS" dirty="0" err="1" smtClean="0">
                <a:latin typeface="Californian FB" pitchFamily="18" charset="0"/>
              </a:rPr>
              <a:t/>
            </a:r>
            <a:br>
              <a:rPr lang="sr-Latn-RS" dirty="0" err="1" smtClean="0">
                <a:latin typeface="Californian FB" pitchFamily="18" charset="0"/>
              </a:rPr>
            </a:b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1028" name="Picture 4" descr="C:\Users\User\Desktop\Bamberg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5143536" cy="4500594"/>
          </a:xfrm>
          <a:prstGeom prst="rect">
            <a:avLst/>
          </a:prstGeom>
          <a:noFill/>
        </p:spPr>
      </p:pic>
      <p:pic>
        <p:nvPicPr>
          <p:cNvPr id="1029" name="Picture 5" descr="C:\Users\User\Desktop\University-of-Bamber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928934"/>
            <a:ext cx="2540000" cy="25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90"/>
            <a:ext cx="8229600" cy="642918"/>
          </a:xfrm>
        </p:spPr>
        <p:txBody>
          <a:bodyPr>
            <a:no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Bambergu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89027"/>
            <a:ext cx="8572560" cy="5483245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informacije o listi predmeta možete potražiti ovde:</a:t>
            </a:r>
          </a:p>
          <a:p>
            <a:pPr algn="just"/>
            <a:r>
              <a:rPr lang="en-US" sz="2800" dirty="0" smtClean="0">
                <a:latin typeface="Californian FB" pitchFamily="18" charset="0"/>
                <a:hlinkClick r:id="rId2"/>
              </a:rPr>
              <a:t>https://www.uni-bamberg.de/fileadmin/uni/verwaltung/auslandsamt/Mariia/Kurslisten_auf_Englisch/Englische_Kurse_WS_20-21.pdf</a:t>
            </a:r>
            <a:endParaRPr lang="sr-Latn-RS" sz="2800" dirty="0" smtClean="0">
              <a:latin typeface="Californian FB" pitchFamily="18" charset="0"/>
            </a:endParaRP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Kompatibilni predmeti koje su studenti VTŠ na razmeni birali radi priznavanja na matičnoj ustanovi bili su iz sl.oblasti: </a:t>
            </a:r>
            <a:r>
              <a:rPr lang="sr-Latn-RS" sz="2800" b="1" dirty="0" smtClean="0">
                <a:latin typeface="Californian FB" pitchFamily="18" charset="0"/>
              </a:rPr>
              <a:t>marketing, ljudski resursi, IT, strani jezici.</a:t>
            </a:r>
          </a:p>
          <a:p>
            <a:pPr algn="just"/>
            <a:r>
              <a:rPr lang="sr-Latn-RS" sz="2800" dirty="0" smtClean="0">
                <a:latin typeface="Californian FB" pitchFamily="18" charset="0"/>
              </a:rPr>
              <a:t>Studenti su imali mogućnost da biraju predmete koji se izvode na engleskom i/ili nemačkom jeziku.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5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Novo Mesto, Slovenija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dirty="0" err="1" smtClean="0">
                <a:latin typeface="Californian FB" pitchFamily="18" charset="0"/>
                <a:hlinkClick r:id="rId2"/>
              </a:rPr>
              <a:t>https://fzv.uni-nm.si/en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00_naslovna_151817-f008175-novo_mesto_jost_gantar_4_orig_jpg-photo-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85926"/>
            <a:ext cx="5715040" cy="457203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14488"/>
            <a:ext cx="271464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Novom Mestu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143116"/>
            <a:ext cx="8501122" cy="4525963"/>
          </a:xfrm>
        </p:spPr>
        <p:txBody>
          <a:bodyPr/>
          <a:lstStyle/>
          <a:p>
            <a:r>
              <a:rPr lang="sr-Latn-RS" sz="2800" dirty="0" smtClean="0">
                <a:latin typeface="Californian FB" pitchFamily="18" charset="0"/>
              </a:rPr>
              <a:t>informacije o listi predmeta možete potražiti ovde:</a:t>
            </a:r>
          </a:p>
          <a:p>
            <a:pPr>
              <a:buNone/>
            </a:pPr>
            <a:r>
              <a:rPr lang="en-US" sz="2800" dirty="0" smtClean="0">
                <a:latin typeface="Californian FB" pitchFamily="18" charset="0"/>
                <a:hlinkClick r:id="rId2"/>
              </a:rPr>
              <a:t>https://fzv.uni-nm.si/en/1st_cycle/nursing_care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err="1" smtClean="0">
                <a:latin typeface="Californian FB" pitchFamily="18" charset="0"/>
                <a:hlinkClick r:id="rId3"/>
              </a:rPr>
              <a:t>https://fzv.uni-nm.si/en/1st_cycle/physiotherapy/</a:t>
            </a: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U pitanju su studijski programi: zdravstvena nega i fizioterapija.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  <a:hlinkClick r:id="rId2"/>
              </a:rPr>
              <a:t/>
            </a:r>
            <a:br>
              <a:rPr lang="sr-Latn-RS" sz="3600" dirty="0" smtClean="0">
                <a:latin typeface="Californian FB" pitchFamily="18" charset="0"/>
                <a:hlinkClick r:id="rId2"/>
              </a:rPr>
            </a:br>
            <a:r>
              <a:rPr lang="en-US" sz="4000" b="1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latin typeface="Californian FB" pitchFamily="18" charset="0"/>
              </a:rPr>
              <a:t>Patras, </a:t>
            </a:r>
            <a:r>
              <a:rPr lang="en-US" sz="4000" b="1" dirty="0" err="1" smtClean="0">
                <a:latin typeface="Californian FB" pitchFamily="18" charset="0"/>
              </a:rPr>
              <a:t>Grčka</a:t>
            </a:r>
            <a:r>
              <a:rPr lang="en-US" sz="4000" b="1" dirty="0" smtClean="0">
                <a:latin typeface="Californian FB" pitchFamily="18" charset="0"/>
              </a:rPr>
              <a:t> </a:t>
            </a:r>
            <a:r>
              <a:rPr lang="sr-Latn-RS" sz="4000" dirty="0" smtClean="0">
                <a:latin typeface="Californian FB" pitchFamily="18" charset="0"/>
                <a:hlinkClick r:id="rId2"/>
              </a:rPr>
              <a:t/>
            </a:r>
            <a:br>
              <a:rPr lang="sr-Latn-RS" sz="4000" dirty="0" smtClean="0">
                <a:latin typeface="Californian FB" pitchFamily="18" charset="0"/>
                <a:hlinkClick r:id="rId2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https://www.upatras.gr/en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7106" name="Picture 2" descr="C:\Users\User\Desktop\patra-geography-128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5252342" cy="4214842"/>
          </a:xfrm>
          <a:prstGeom prst="rect">
            <a:avLst/>
          </a:prstGeom>
          <a:noFill/>
        </p:spPr>
      </p:pic>
      <p:pic>
        <p:nvPicPr>
          <p:cNvPr id="47108" name="Picture 4" descr="University of Patras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571744"/>
            <a:ext cx="2500330" cy="2368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u Patrasu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 fontScale="92500" lnSpcReduction="10000"/>
          </a:bodyPr>
          <a:lstStyle/>
          <a:p>
            <a:r>
              <a:rPr lang="sr-Latn-RS" sz="3000" dirty="0" smtClean="0">
                <a:latin typeface="Californian FB" pitchFamily="18" charset="0"/>
              </a:rPr>
              <a:t>informacije o listi predmeta možete potražiti ovde </a:t>
            </a:r>
            <a:r>
              <a:rPr lang="sr-Latn-RS" sz="3000" dirty="0" smtClean="0">
                <a:latin typeface="Californian FB" pitchFamily="18" charset="0"/>
                <a:hlinkClick r:id="rId2"/>
              </a:rPr>
              <a:t>h</a:t>
            </a:r>
            <a:r>
              <a:rPr lang="en-US" sz="3000" dirty="0" smtClean="0">
                <a:latin typeface="Californian FB" pitchFamily="18" charset="0"/>
                <a:hlinkClick r:id="rId2"/>
              </a:rPr>
              <a:t>ttps://www.med.upatras.gr/index.php?r=pages/index&amp;id=mobility&amp;lang=en</a:t>
            </a:r>
            <a:endParaRPr lang="sr-Latn-RS" sz="30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1700" dirty="0" smtClean="0">
              <a:latin typeface="Californian FB" pitchFamily="18" charset="0"/>
            </a:endParaRPr>
          </a:p>
          <a:p>
            <a:r>
              <a:rPr lang="sr-Latn-RS" sz="3000" dirty="0" smtClean="0">
                <a:latin typeface="Californian FB" pitchFamily="18" charset="0"/>
              </a:rPr>
              <a:t>(knjiga predmeta):</a:t>
            </a:r>
          </a:p>
          <a:p>
            <a:pPr indent="-68263">
              <a:buNone/>
            </a:pPr>
            <a:r>
              <a:rPr lang="en-US" sz="3000" dirty="0" smtClean="0">
                <a:latin typeface="Californian FB" pitchFamily="18" charset="0"/>
                <a:hlinkClick r:id="rId3"/>
              </a:rPr>
              <a:t>https://www.med.upatras.gr/uploads/ENGLISH%20MEDICAL%20CURRICULUM%20AND%20STUDY%20GUIDE%202018-2019%20LV.pdf</a:t>
            </a:r>
            <a:endParaRPr lang="sr-Latn-RS" sz="3000" dirty="0" smtClean="0">
              <a:latin typeface="Californian FB" pitchFamily="18" charset="0"/>
            </a:endParaRPr>
          </a:p>
          <a:p>
            <a:pPr indent="-68263">
              <a:buNone/>
            </a:pPr>
            <a:endParaRPr lang="sr-Latn-RS" sz="1700" dirty="0" smtClean="0">
              <a:latin typeface="Californian FB" pitchFamily="18" charset="0"/>
            </a:endParaRPr>
          </a:p>
          <a:p>
            <a:r>
              <a:rPr lang="sr-Latn-RS" sz="3000" dirty="0" smtClean="0">
                <a:latin typeface="Californian FB" pitchFamily="18" charset="0"/>
              </a:rPr>
              <a:t>nastava se izvodi na grčkom i/ili engleskom jeziku</a:t>
            </a:r>
          </a:p>
          <a:p>
            <a:endParaRPr lang="sr-Latn-RS" sz="1700" dirty="0" smtClean="0">
              <a:latin typeface="Californian FB" pitchFamily="18" charset="0"/>
            </a:endParaRPr>
          </a:p>
          <a:p>
            <a:r>
              <a:rPr lang="sr-Latn-RS" sz="3000" i="1" dirty="0" smtClean="0">
                <a:latin typeface="Californian FB" pitchFamily="18" charset="0"/>
              </a:rPr>
              <a:t>ukucajte ctrl+F u PDF dok. i potom “English” da pretražite predmete koji se izvode na engleskom jeziku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Split, Hrvatska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https://www.unist.hr/studiji-i-nastava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where-to-stay-in-split-croatia-old-town-riv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00240"/>
            <a:ext cx="5931689" cy="3954459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2714620"/>
            <a:ext cx="121444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Sveučilište (Univerzitet) u Splitu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60557"/>
            <a:ext cx="8472518" cy="4525963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informacije o studijskim programima/predmetima možete potražiti ovde:</a:t>
            </a:r>
          </a:p>
          <a:p>
            <a:r>
              <a:rPr lang="en-US" sz="2800" dirty="0" err="1" smtClean="0">
                <a:latin typeface="Californian FB" pitchFamily="18" charset="0"/>
                <a:hlinkClick r:id="rId2"/>
              </a:rPr>
              <a:t>https://www.unist.hr/studiji-i-nastava/studijski-programi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3"/>
              </a:rPr>
              <a:t>https://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www.efst.unist.hr</a:t>
            </a:r>
            <a:r>
              <a:rPr lang="en-US" sz="2800" dirty="0" smtClean="0">
                <a:latin typeface="Californian FB" pitchFamily="18" charset="0"/>
                <a:hlinkClick r:id="rId3"/>
              </a:rPr>
              <a:t>/en/study/international-students/studying-at-our-faculty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nastava se izvodi na hrvatskom i/ili engleskom jeziku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Lublin, Poljska</a:t>
            </a:r>
            <a:endParaRPr lang="en-US" sz="3600" b="1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61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85992"/>
            <a:ext cx="5329275" cy="4020939"/>
          </a:xfrm>
          <a:prstGeom prst="rect">
            <a:avLst/>
          </a:prstGeom>
          <a:noFill/>
        </p:spPr>
      </p:pic>
      <p:pic>
        <p:nvPicPr>
          <p:cNvPr id="5124" name="Picture 4" descr="WWW - Uniwersytet Medyczny w Lublin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285992"/>
            <a:ext cx="3113630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Univerzitet za medicinu u Lublinu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74845"/>
            <a:ext cx="8429684" cy="4911741"/>
          </a:xfrm>
        </p:spPr>
        <p:txBody>
          <a:bodyPr/>
          <a:lstStyle/>
          <a:p>
            <a:r>
              <a:rPr lang="sr-Latn-RS" sz="2800" dirty="0" smtClean="0">
                <a:latin typeface="Californian FB" pitchFamily="18" charset="0"/>
              </a:rPr>
              <a:t>informacije o studijskim programima/predmetima možete potražiti ovde:</a:t>
            </a:r>
          </a:p>
          <a:p>
            <a:r>
              <a:rPr lang="en-US" sz="2800" dirty="0" err="1" smtClean="0">
                <a:latin typeface="Californian FB" pitchFamily="18" charset="0"/>
                <a:hlinkClick r:id="rId2"/>
              </a:rPr>
              <a:t>http://www.erasmus.umlub.pl/en/incoming/educational-offer/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en-US" sz="2800" dirty="0" smtClean="0">
                <a:latin typeface="Californian FB" pitchFamily="18" charset="0"/>
                <a:hlinkClick r:id="rId3"/>
              </a:rPr>
              <a:t>http://www.erasmus.umlub.pl/en/incoming/educational-offer/medicine/</a:t>
            </a: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 smtClean="0">
                <a:latin typeface="Californian FB" pitchFamily="18" charset="0"/>
              </a:rPr>
              <a:t>Priprema za mobilnost nakon ODLUKE O DODELI stipendijA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479" y="1285861"/>
            <a:ext cx="2357455" cy="150019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 descr="C:\Users\User\Desktop\logo_obavestenja_staro-410x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3571900" cy="2511532"/>
          </a:xfrm>
          <a:prstGeom prst="rect">
            <a:avLst/>
          </a:prstGeom>
          <a:noFill/>
        </p:spPr>
      </p:pic>
      <p:pic>
        <p:nvPicPr>
          <p:cNvPr id="20481" name="Picture 1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642918"/>
            <a:ext cx="3148011" cy="2290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Priprema za mobilnost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46309"/>
            <a:ext cx="4643470" cy="4525963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Californian FB" pitchFamily="18" charset="0"/>
              </a:rPr>
              <a:t> Nakon objavljivanja konačnih rezultata konkursa, kandidati koji su selektovani za stipendiranje biće detaljnije informisani o daljim neophodnim koracima pre odlaska na program mobilnosti.  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19457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14710" cy="4143404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86808" cy="107157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I</a:t>
            </a:r>
            <a:r>
              <a:rPr lang="en-US" sz="3600" b="1" dirty="0" smtClean="0">
                <a:latin typeface="Californian FB" pitchFamily="18" charset="0"/>
              </a:rPr>
              <a:t>z</a:t>
            </a:r>
            <a:r>
              <a:rPr lang="sr-Latn-RS" sz="3600" b="1" dirty="0" smtClean="0">
                <a:latin typeface="Californian FB" pitchFamily="18" charset="0"/>
              </a:rPr>
              <a:t>bor studijskog programa i predmeta</a:t>
            </a:r>
            <a:br>
              <a:rPr lang="sr-Latn-RS" sz="3600" b="1" dirty="0" smtClean="0">
                <a:latin typeface="Californian FB" pitchFamily="18" charset="0"/>
              </a:rPr>
            </a:br>
            <a:r>
              <a:rPr lang="sr-Latn-RS" sz="3100" dirty="0" smtClean="0">
                <a:latin typeface="Californian FB" pitchFamily="18" charset="0"/>
              </a:rPr>
              <a:t/>
            </a:r>
            <a:br>
              <a:rPr lang="sr-Latn-RS" sz="3100" dirty="0" smtClean="0">
                <a:latin typeface="Californian FB" pitchFamily="18" charset="0"/>
              </a:rPr>
            </a:br>
            <a:r>
              <a:rPr lang="en-US" sz="31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6" y="1857364"/>
            <a:ext cx="5286380" cy="4500594"/>
          </a:xfrm>
        </p:spPr>
        <p:txBody>
          <a:bodyPr>
            <a:normAutofit lnSpcReduction="1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biraju se najkompatibilniji predmeti sa onima na matičnoj ustanovi</a:t>
            </a:r>
            <a:endParaRPr lang="en-U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lista predmeta se ažurira za svaki semestar</a:t>
            </a:r>
          </a:p>
          <a:p>
            <a:r>
              <a:rPr lang="en-US" sz="2800" dirty="0" err="1" smtClean="0">
                <a:latin typeface="Californian FB" pitchFamily="18" charset="0"/>
              </a:rPr>
              <a:t>osim</a:t>
            </a:r>
            <a:r>
              <a:rPr lang="en-US" sz="2800" dirty="0" smtClean="0">
                <a:latin typeface="Californian FB" pitchFamily="18" charset="0"/>
              </a:rPr>
              <a:t> toga </a:t>
            </a:r>
            <a:r>
              <a:rPr lang="en-US" sz="2800" dirty="0" err="1" smtClean="0">
                <a:latin typeface="Californian FB" pitchFamily="18" charset="0"/>
              </a:rPr>
              <a:t>mogu</a:t>
            </a:r>
            <a:r>
              <a:rPr lang="en-US" sz="2800" dirty="0" smtClean="0">
                <a:latin typeface="Californian FB" pitchFamily="18" charset="0"/>
              </a:rPr>
              <a:t> se </a:t>
            </a:r>
            <a:r>
              <a:rPr lang="en-US" sz="2800" dirty="0" err="1" smtClean="0">
                <a:latin typeface="Californian FB" pitchFamily="18" charset="0"/>
              </a:rPr>
              <a:t>izabrati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slušati </a:t>
            </a:r>
            <a:r>
              <a:rPr lang="en-US" sz="2800" dirty="0" err="1" smtClean="0">
                <a:latin typeface="Californian FB" pitchFamily="18" charset="0"/>
              </a:rPr>
              <a:t>drugi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interesantni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sr-Latn-RS" sz="2800" dirty="0" smtClean="0">
                <a:latin typeface="Californian FB" pitchFamily="18" charset="0"/>
              </a:rPr>
              <a:t>i profesionalno važni </a:t>
            </a:r>
            <a:r>
              <a:rPr lang="en-US" sz="2800" dirty="0" err="1" smtClean="0">
                <a:latin typeface="Californian FB" pitchFamily="18" charset="0"/>
              </a:rPr>
              <a:t>predmeti</a:t>
            </a:r>
            <a:r>
              <a:rPr lang="sr-Latn-RS" sz="2800" dirty="0" smtClean="0">
                <a:latin typeface="Californian FB" pitchFamily="18" charset="0"/>
              </a:rPr>
              <a:t> koji se ne izučavaju na matičnoj ustanovi, </a:t>
            </a:r>
            <a:r>
              <a:rPr lang="en-US" sz="2800" dirty="0" err="1" smtClean="0">
                <a:latin typeface="Californian FB" pitchFamily="18" charset="0"/>
              </a:rPr>
              <a:t>ali</a:t>
            </a:r>
            <a:r>
              <a:rPr lang="en-US" sz="2800" dirty="0" smtClean="0">
                <a:latin typeface="Californian FB" pitchFamily="18" charset="0"/>
              </a:rPr>
              <a:t> ne</a:t>
            </a:r>
            <a:r>
              <a:rPr lang="sr-Latn-RS" sz="2800" dirty="0" smtClean="0">
                <a:latin typeface="Californian FB" pitchFamily="18" charset="0"/>
              </a:rPr>
              <a:t>će biti priznati.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22529" name="Picture 1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071678"/>
            <a:ext cx="3265344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rmAutofit/>
          </a:bodyPr>
          <a:lstStyle/>
          <a:p>
            <a:r>
              <a:rPr lang="sr-Latn-RS" sz="3200" b="1" u="sng" dirty="0" smtClean="0">
                <a:latin typeface="Californian FB" pitchFamily="18" charset="0"/>
              </a:rPr>
              <a:t>PRIMER</a:t>
            </a:r>
            <a:r>
              <a:rPr lang="sr-Latn-RS" sz="3200" u="sng" dirty="0" smtClean="0">
                <a:latin typeface="Californian FB" pitchFamily="18" charset="0"/>
              </a:rPr>
              <a:t>: informacije o predmetu</a:t>
            </a: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/>
            </a:r>
            <a:br>
              <a:rPr lang="sr-Latn-RS" sz="2800" dirty="0" smtClean="0"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naziv predmeta, opis, nivo studija, broj časova, ESPB, </a:t>
            </a:r>
            <a:b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</a:br>
            <a:r>
              <a:rPr lang="sr-Latn-RS" sz="3200" i="1" dirty="0" smtClean="0">
                <a:solidFill>
                  <a:srgbClr val="002060"/>
                </a:solidFill>
                <a:latin typeface="Californian FB" pitchFamily="18" charset="0"/>
              </a:rPr>
              <a:t>semestar, predavač, jezik izvođenja nastave</a:t>
            </a:r>
            <a:endParaRPr lang="en-US" sz="3200" i="1" dirty="0">
              <a:solidFill>
                <a:srgbClr val="002060"/>
              </a:solidFill>
              <a:latin typeface="Californian FB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5"/>
            <a:ext cx="8143932" cy="128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80010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01122" cy="1214446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Ugovor o učenju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2800" dirty="0" smtClean="0">
                <a:latin typeface="Californian FB" pitchFamily="18" charset="0"/>
              </a:rPr>
              <a:t>(</a:t>
            </a:r>
            <a:r>
              <a:rPr lang="sr-Latn-RS" sz="2800" b="1" dirty="0" smtClean="0">
                <a:latin typeface="Californian FB" pitchFamily="18" charset="0"/>
              </a:rPr>
              <a:t>LA=Learning Agreement</a:t>
            </a:r>
            <a:r>
              <a:rPr lang="sr-Latn-RS" sz="2800" dirty="0" smtClean="0">
                <a:latin typeface="Californian FB" pitchFamily="18" charset="0"/>
              </a:rPr>
              <a:t>)</a:t>
            </a:r>
            <a:endParaRPr lang="en-US" sz="2800" dirty="0">
              <a:latin typeface="Californian FB" pitchFamily="18" charset="0"/>
            </a:endParaRPr>
          </a:p>
        </p:txBody>
      </p:sp>
      <p:pic>
        <p:nvPicPr>
          <p:cNvPr id="46082" name="Picture 2" descr="C:\Users\User\Desktop\learning-agreement-student-mobility-for-studies-1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27743"/>
            <a:ext cx="5286412" cy="526803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85720" y="6191928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prstClr val="black"/>
                </a:solidFill>
                <a:latin typeface="Californian FB" pitchFamily="18" charset="0"/>
                <a:ea typeface="+mj-ea"/>
                <a:cs typeface="+mj-cs"/>
              </a:rPr>
              <a:t>Potpisuju student, matična VŠ ustanova i prihvatna VŠ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5143504" cy="4214818"/>
          </a:xfrm>
        </p:spPr>
        <p:txBody>
          <a:bodyPr>
            <a:normAutofit fontScale="92500" lnSpcReduction="20000"/>
          </a:bodyPr>
          <a:lstStyle/>
          <a:p>
            <a:r>
              <a:rPr lang="sr-Latn-RS" sz="3000" u="sng" dirty="0" smtClean="0">
                <a:latin typeface="Californian FB" pitchFamily="18" charset="0"/>
              </a:rPr>
              <a:t>Generalno:  dokumentacija neposredno pre početka semestra</a:t>
            </a:r>
            <a:endParaRPr lang="sr-Latn-RS" sz="3000" dirty="0" smtClean="0">
              <a:latin typeface="Californian FB" pitchFamily="18" charset="0"/>
            </a:endParaRPr>
          </a:p>
          <a:p>
            <a:r>
              <a:rPr lang="sr-Latn-RS" sz="3000" dirty="0" smtClean="0">
                <a:latin typeface="Californian FB" pitchFamily="18" charset="0"/>
              </a:rPr>
              <a:t>viziran pasoš: boravak u svrhe studiranja (i rada) duži od 3 meseca</a:t>
            </a:r>
          </a:p>
          <a:p>
            <a:r>
              <a:rPr lang="sr-Latn-RS" sz="3000" dirty="0" smtClean="0">
                <a:latin typeface="Californian FB" pitchFamily="18" charset="0"/>
              </a:rPr>
              <a:t>zdravstveno osiguranje </a:t>
            </a:r>
          </a:p>
          <a:p>
            <a:r>
              <a:rPr lang="sr-Latn-RS" sz="3000" dirty="0" smtClean="0">
                <a:latin typeface="Californian FB" pitchFamily="18" charset="0"/>
              </a:rPr>
              <a:t>bankovni račun i registracija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Letter of Admission</a:t>
            </a:r>
          </a:p>
          <a:p>
            <a:r>
              <a:rPr lang="sr-Latn-RS" sz="3000" i="1" dirty="0" smtClean="0">
                <a:latin typeface="Californian FB" pitchFamily="18" charset="0"/>
              </a:rPr>
              <a:t>contribution fee</a:t>
            </a:r>
          </a:p>
          <a:p>
            <a:endParaRPr lang="sr-Latn-RS" i="1" dirty="0" smtClean="0"/>
          </a:p>
        </p:txBody>
      </p:sp>
      <p:pic>
        <p:nvPicPr>
          <p:cNvPr id="25601" name="Picture 1" descr="C:\Users\User\Desktop\csm_web_DSC_2526_54876a2b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48" y="1357298"/>
            <a:ext cx="3857652" cy="42862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08687"/>
            <a:ext cx="50006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O pripremi neophodne dokumentacije brine i </a:t>
            </a:r>
            <a:r>
              <a:rPr lang="sr-Latn-RS" sz="2400" b="1" dirty="0" smtClean="0">
                <a:latin typeface="Californian FB" pitchFamily="18" charset="0"/>
              </a:rPr>
              <a:t>Kancelarija za međunarodnu saradnju  prihvatne ustanove</a:t>
            </a:r>
          </a:p>
          <a:p>
            <a:pPr algn="ctr"/>
            <a:r>
              <a:rPr lang="sr-Latn-RS" sz="2000" i="1" dirty="0" smtClean="0">
                <a:latin typeface="Californian FB" pitchFamily="18" charset="0"/>
              </a:rPr>
              <a:t>WELCOME CENTRE</a:t>
            </a:r>
            <a:endParaRPr lang="en-US" sz="2000" i="1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5572140"/>
            <a:ext cx="4429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>
                <a:latin typeface="Californian FB" pitchFamily="18" charset="0"/>
              </a:rPr>
              <a:t>Neophodna dokumentacija koju treba pribaviti pre početka semestra  može se razlikovati od ustanove do ustanove </a:t>
            </a:r>
            <a:endParaRPr lang="en-US" sz="2000" b="1" dirty="0">
              <a:latin typeface="Californian FB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276" y="265679"/>
            <a:ext cx="8634442" cy="954107"/>
          </a:xfrm>
          <a:prstGeom prst="rect">
            <a:avLst/>
          </a:prstGeo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latin typeface="Californian FB" pitchFamily="18" charset="0"/>
              </a:rPr>
              <a:t>Priprema neophodne dokumentacije za odlazak na razmenu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7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3600" b="1" dirty="0" smtClean="0">
                <a:latin typeface="Californian FB" pitchFamily="18" charset="0"/>
              </a:rPr>
              <a:t>Buddy Program </a:t>
            </a:r>
            <a:r>
              <a:rPr lang="sr-Latn-RS" sz="3600" dirty="0" smtClean="0">
                <a:latin typeface="Californian FB" pitchFamily="18" charset="0"/>
              </a:rPr>
              <a:t>npr.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err="1" smtClean="0">
                <a:latin typeface="Californian FB" pitchFamily="18" charset="0"/>
                <a:hlinkClick r:id="rId2"/>
              </a:rPr>
              <a:t>https://uopa.esngreece.gr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21505" name="Picture 1" descr="C:\Users\User\Desktop\study_budy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928802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Admission Week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Orientation Week</a:t>
            </a:r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50178" name="Picture 2" descr="C:\Users\User\Desktop\received_113840959285551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01971"/>
            <a:ext cx="7315200" cy="4122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Okvirni troškovi 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just"/>
            <a:r>
              <a:rPr lang="sr-Latn-RS" i="1" dirty="0" smtClean="0">
                <a:latin typeface="Californian FB" pitchFamily="18" charset="0"/>
              </a:rPr>
              <a:t>contribution fee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smeštaj: </a:t>
            </a:r>
            <a:r>
              <a:rPr lang="en-US" sz="2400" dirty="0" smtClean="0">
                <a:latin typeface="Californian FB" pitchFamily="18" charset="0"/>
                <a:hlinkClick r:id="rId2"/>
              </a:rPr>
              <a:t>https://www.uni-bamberg.de/en/studies/living-studying/accommodations/</a:t>
            </a:r>
            <a:endParaRPr lang="sr-Latn-RS" sz="2400" dirty="0" smtClean="0">
              <a:latin typeface="Californian FB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23553" name="Picture 1" descr="C:\Users\User\Desktop\csm_1er-bewohnt_02_96865907f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14842" cy="278608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59486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sr-Latn-RS" sz="3600" b="1" dirty="0" smtClean="0">
                <a:latin typeface="Californian FB" pitchFamily="18" charset="0"/>
                <a:cs typeface="Times New Roman" pitchFamily="18" charset="0"/>
              </a:rPr>
              <a:t>Vannastavni programi</a:t>
            </a:r>
            <a:endParaRPr lang="en-US" sz="3600" b="1" dirty="0"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Users\User\Desktop\1829_9212_1_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4903001" cy="3268667"/>
          </a:xfrm>
          <a:prstGeom prst="rect">
            <a:avLst/>
          </a:prstGeom>
          <a:noFill/>
        </p:spPr>
      </p:pic>
      <p:pic>
        <p:nvPicPr>
          <p:cNvPr id="20482" name="Picture 2" descr="C:\Users\User\Desktop\2730_115_1_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857364"/>
            <a:ext cx="428625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54164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Jelena Bogićević, Erasmus+ stipendista VTŠ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dirty="0" err="1" smtClean="0">
                <a:latin typeface="Californian FB" pitchFamily="18" charset="0"/>
                <a:hlinkClick r:id="rId2"/>
              </a:rPr>
              <a:t>https://www.instagram.com/jeca_pereca_tv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_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0586177-00FE-4CCD-B4A5-9F73F9CB0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3372" y="2857496"/>
            <a:ext cx="4151493" cy="3286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ED050F-CEFF-45C9-8687-7A5C9A3AF9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2143116"/>
            <a:ext cx="3406083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60925"/>
            <a:ext cx="7772400" cy="1411281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ČESTO POSTAVLJANA PITANJA I DILEME o mobilnosti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4135439" cy="362110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62" name="Picture 2" descr="C:\Users\User\Desktop\Erasmusneues-Bild_Studentin-mit-Karte_Klein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642918"/>
            <a:ext cx="4429156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/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/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r>
              <a:rPr lang="sr-Latn-RS" sz="3200" b="1" dirty="0" smtClean="0">
                <a:latin typeface="Californian FB" pitchFamily="18" charset="0"/>
                <a:cs typeface="Andalus" pitchFamily="18" charset="-78"/>
              </a:rPr>
              <a:t>Da li se učešćem u Erasmus+ program  gubi  vreme za studiranje na matičnoj VŠU?</a:t>
            </a:r>
            <a:br>
              <a:rPr lang="sr-Latn-RS" sz="3200" b="1" dirty="0" smtClean="0">
                <a:latin typeface="Californian FB" pitchFamily="18" charset="0"/>
                <a:cs typeface="Andalus" pitchFamily="18" charset="-78"/>
              </a:rPr>
            </a:b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7000892" cy="5715016"/>
          </a:xfrm>
        </p:spPr>
        <p:txBody>
          <a:bodyPr>
            <a:normAutofit/>
          </a:bodyPr>
          <a:lstStyle/>
          <a:p>
            <a:pPr algn="just"/>
            <a:endParaRPr lang="sr-Latn-RS" sz="2600" i="1" dirty="0" smtClean="0">
              <a:latin typeface="Palatino Linotype" pitchFamily="18" charset="0"/>
            </a:endParaRPr>
          </a:p>
          <a:p>
            <a:pPr algn="just"/>
            <a:r>
              <a:rPr lang="sr-Latn-RS" sz="2600" i="1" dirty="0" smtClean="0">
                <a:latin typeface="Palatino Linotype" pitchFamily="18" charset="0"/>
              </a:rPr>
              <a:t>Bez obzira na određene nedostatke Eramus+programa razmene, kao i na činjenicu da odsustvovanjem sa matične ustanove, studenti neretko moraju da nadoknađuju predispitne aktivnosti i odloženo polažu predmete koji ne mogu biti priznati, prednosti su ipak mnogo veće. </a:t>
            </a:r>
          </a:p>
          <a:p>
            <a:pPr algn="just"/>
            <a:r>
              <a:rPr lang="sr-Latn-RS" sz="2600" i="1" dirty="0" smtClean="0">
                <a:latin typeface="Palatino Linotype" pitchFamily="18" charset="0"/>
              </a:rPr>
              <a:t>Svi naši stipendisti su oduševljeni programom: studijama, stečenim iskustvom i profesionalnim mogućnostima zahvaljući čemu su lakše pronalazili posao ili odlazili na drugi nivo studija i usavršavanja.     </a:t>
            </a:r>
            <a:endParaRPr lang="en-US" sz="2600" dirty="0" smtClean="0">
              <a:latin typeface="Palatino Linotype" pitchFamily="18" charset="0"/>
            </a:endParaRPr>
          </a:p>
          <a:p>
            <a:pPr algn="just"/>
            <a:endParaRPr lang="sr-Latn-RS" sz="3400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  <p:pic>
        <p:nvPicPr>
          <p:cNvPr id="1026" name="Picture 2" descr="C:\Users\User\Desktop\4132FHSP5zL._AC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2000240"/>
            <a:ext cx="1643042" cy="2459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66"/>
            <a:ext cx="8715436" cy="1571612"/>
          </a:xfrm>
        </p:spPr>
        <p:txBody>
          <a:bodyPr>
            <a:noAutofit/>
          </a:bodyPr>
          <a:lstStyle/>
          <a:p>
            <a:pPr lvl="0"/>
            <a:r>
              <a:rPr lang="sr-Latn-RS" sz="3200" b="1" dirty="0" smtClean="0">
                <a:latin typeface="Californian FB" pitchFamily="18" charset="0"/>
              </a:rPr>
              <a:t/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2600" b="1" dirty="0" smtClean="0">
                <a:latin typeface="Palatino Linotype" pitchFamily="18" charset="0"/>
              </a:rPr>
              <a:t>Da li studenti svih Odseka Akademije mogu odabrati bilo koju od trenutno ponuđenih 5 visokoškolskih ustanova prilikom prijavljavanja za Erasmus+?</a:t>
            </a:r>
            <a:r>
              <a:rPr lang="en-US" sz="3200" dirty="0" smtClean="0">
                <a:latin typeface="Californian FB" pitchFamily="18" charset="0"/>
              </a:rPr>
              <a:t/>
            </a:r>
            <a:br>
              <a:rPr lang="en-US" sz="3200" dirty="0" smtClean="0">
                <a:latin typeface="Californian FB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40"/>
            <a:ext cx="9144000" cy="5429264"/>
          </a:xfrm>
        </p:spPr>
        <p:txBody>
          <a:bodyPr>
            <a:normAutofit/>
          </a:bodyPr>
          <a:lstStyle/>
          <a:p>
            <a:pPr algn="just"/>
            <a:r>
              <a:rPr lang="sr-Latn-RS" sz="2400" i="1" dirty="0" smtClean="0">
                <a:latin typeface="Californian FB" pitchFamily="18" charset="0"/>
              </a:rPr>
              <a:t>Ne, možete odabrati onu VŠU koja ima kompatibilan studijski program sa onim koji pohađate. To znači da studenti sa Odseka VZS mogu ići u Novo Mesto, Patras i Lublin, dok studenti Odseka VTŠ i VHS mogu ići u Bamberg i Split.</a:t>
            </a:r>
          </a:p>
          <a:p>
            <a:pPr algn="just"/>
            <a:endParaRPr lang="en-US" sz="2400" dirty="0" smtClean="0">
              <a:latin typeface="Californian FB" pitchFamily="18" charset="0"/>
            </a:endParaRPr>
          </a:p>
          <a:p>
            <a:pPr lvl="0">
              <a:buNone/>
            </a:pPr>
            <a:r>
              <a:rPr lang="sr-Latn-RS" sz="2600" b="1" dirty="0" smtClean="0">
                <a:latin typeface="Palatino Linotype" pitchFamily="18" charset="0"/>
              </a:rPr>
              <a:t>       Da li je određen prosek uslov za prijavu na konkurs?</a:t>
            </a:r>
          </a:p>
          <a:p>
            <a:pPr algn="just"/>
            <a:r>
              <a:rPr lang="sr-Latn-RS" sz="2400" i="1" dirty="0" smtClean="0">
                <a:latin typeface="Palatino Linotype" pitchFamily="18" charset="0"/>
              </a:rPr>
              <a:t>Ne postoje ograničenja u tom smislu. Visok prosek nije uslov da bi ste se prijavili na Erasmus+Program. </a:t>
            </a:r>
            <a:r>
              <a:rPr lang="sr-Cyrl-RS" sz="2400" i="1" dirty="0" smtClean="0">
                <a:latin typeface="Palatino Linotype" pitchFamily="18" charset="0"/>
              </a:rPr>
              <a:t>Ipak, imajte u vidu da se akademsko postignuće boduje prilikom donošenja odluke o dodeli stipendije</a:t>
            </a:r>
            <a:r>
              <a:rPr lang="sr-Latn-RS" sz="2400" i="1" dirty="0" smtClean="0">
                <a:latin typeface="Palatino Linotype" pitchFamily="18" charset="0"/>
              </a:rPr>
              <a:t>, tako što se prosečna ocena množi sa 4</a:t>
            </a:r>
            <a:r>
              <a:rPr lang="sr-Cyrl-RS" sz="2400" i="1" dirty="0" smtClean="0">
                <a:latin typeface="Palatino Linotype" pitchFamily="18" charset="0"/>
              </a:rPr>
              <a:t>. </a:t>
            </a:r>
            <a:endParaRPr lang="en-US" sz="2400" dirty="0" smtClean="0">
              <a:latin typeface="Palatino Linotype" pitchFamily="18" charset="0"/>
            </a:endParaRPr>
          </a:p>
          <a:p>
            <a:pPr lvl="0"/>
            <a:endParaRPr lang="en-U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2"/>
            <a:ext cx="9144000" cy="928670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200" b="1" dirty="0" smtClean="0">
                <a:latin typeface="Palatino Linotype" pitchFamily="18" charset="0"/>
              </a:rPr>
              <a:t/>
            </a:r>
            <a:br>
              <a:rPr lang="sr-Latn-RS" sz="3200" b="1" dirty="0" smtClean="0">
                <a:latin typeface="Palatino Linotype" pitchFamily="18" charset="0"/>
              </a:rPr>
            </a:br>
            <a:endParaRPr lang="en-US" sz="3200" dirty="0">
              <a:latin typeface="Palatino Linotype" pitchFamily="18" charset="0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71480"/>
            <a:ext cx="8572560" cy="6000768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Da li će biti organizovana razmena za stručnu praksu?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  <a:cs typeface="Andalus" pitchFamily="18" charset="-78"/>
              </a:rPr>
              <a:t>O konkursnom roku za ovu prijavu studenti će biti posebno obavešteni.</a:t>
            </a:r>
          </a:p>
          <a:p>
            <a:pPr algn="just"/>
            <a:endParaRPr lang="sr-Latn-RS" sz="2800" i="1" dirty="0" smtClean="0">
              <a:latin typeface="Californian FB" pitchFamily="18" charset="0"/>
              <a:cs typeface="Andalus" pitchFamily="18" charset="-78"/>
            </a:endParaRPr>
          </a:p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</a:t>
            </a:r>
            <a:r>
              <a:rPr lang="en-US" sz="2800" b="1" dirty="0" err="1" smtClean="0">
                <a:latin typeface="Californian FB" pitchFamily="18" charset="0"/>
              </a:rPr>
              <a:t>Da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li</a:t>
            </a:r>
            <a:r>
              <a:rPr lang="en-US" sz="2800" b="1" dirty="0" smtClean="0">
                <a:latin typeface="Californian FB" pitchFamily="18" charset="0"/>
              </a:rPr>
              <a:t> je </a:t>
            </a:r>
            <a:r>
              <a:rPr lang="en-US" sz="2800" b="1" dirty="0" err="1" smtClean="0">
                <a:latin typeface="Californian FB" pitchFamily="18" charset="0"/>
              </a:rPr>
              <a:t>moguće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konkurisati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bez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dostavljanja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sertifikata</a:t>
            </a:r>
            <a:r>
              <a:rPr lang="en-US" sz="2800" b="1" dirty="0" smtClean="0">
                <a:latin typeface="Californian FB" pitchFamily="18" charset="0"/>
              </a:rPr>
              <a:t> o </a:t>
            </a:r>
            <a:r>
              <a:rPr lang="en-US" sz="2800" b="1" dirty="0" err="1" smtClean="0">
                <a:latin typeface="Californian FB" pitchFamily="18" charset="0"/>
              </a:rPr>
              <a:t>poznavanju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stranog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jezika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na</a:t>
            </a:r>
            <a:r>
              <a:rPr lang="en-US" sz="2800" b="1" dirty="0" smtClean="0">
                <a:latin typeface="Californian FB" pitchFamily="18" charset="0"/>
              </a:rPr>
              <a:t> </a:t>
            </a:r>
            <a:r>
              <a:rPr lang="en-US" sz="2800" b="1" dirty="0" err="1" smtClean="0">
                <a:latin typeface="Californian FB" pitchFamily="18" charset="0"/>
              </a:rPr>
              <a:t>nivou</a:t>
            </a:r>
            <a:r>
              <a:rPr lang="en-US" sz="2800" b="1" dirty="0" smtClean="0">
                <a:latin typeface="Californian FB" pitchFamily="18" charset="0"/>
              </a:rPr>
              <a:t> B2?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Ne, prijava bez dostavljenog sertifikata će se smatrati nevažećom. Međutim, Akademija strukovnih studija Beograd može izdati sertifikat o poznavanju stranog jezika na osnovu postignutog uspeha i stečene ocene na predmetima stranih jezika ili nakon testiranja i utvrđivanja potrebnog nivoa znanja onim studentima koji tokom studija nisu imali strani jezik kao nastavni predmet. </a:t>
            </a:r>
            <a:endParaRPr lang="en-US" sz="2800" dirty="0" smtClean="0">
              <a:latin typeface="Californian FB" pitchFamily="18" charset="0"/>
            </a:endParaRPr>
          </a:p>
          <a:p>
            <a:pPr algn="just">
              <a:buNone/>
            </a:pPr>
            <a:endParaRPr lang="sr-Latn-RS" sz="3400" i="1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Californian FB" pitchFamily="18" charset="0"/>
              <a:cs typeface="Andalus" pitchFamily="18" charset="-78"/>
            </a:endParaRPr>
          </a:p>
          <a:p>
            <a:pPr algn="just"/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sr-Latn-RS" sz="3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071570"/>
            <a:ext cx="8286808" cy="714356"/>
          </a:xfrm>
        </p:spPr>
        <p:txBody>
          <a:bodyPr>
            <a:noAutofit/>
          </a:bodyPr>
          <a:lstStyle/>
          <a:p>
            <a:pPr lvl="0"/>
            <a:r>
              <a:rPr lang="sr-Latn-RS" sz="2800" b="1" dirty="0" smtClean="0">
                <a:latin typeface="Californian FB" pitchFamily="18" charset="0"/>
              </a:rPr>
              <a:t>Da li će mi profesor priznati sličan/kompatibilan predmet koji sam slušao/la tokom Erasmus+ programa?</a:t>
            </a:r>
            <a:r>
              <a:rPr lang="en-US" sz="2800" dirty="0" smtClean="0">
                <a:latin typeface="Palatino Linotype" pitchFamily="18" charset="0"/>
              </a:rPr>
              <a:t/>
            </a:r>
            <a:br>
              <a:rPr lang="en-US" sz="2800" dirty="0" smtClean="0">
                <a:latin typeface="Palatino Linotype" pitchFamily="18" charset="0"/>
              </a:rPr>
            </a:b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71678"/>
            <a:ext cx="8358246" cy="2714644"/>
          </a:xfrm>
        </p:spPr>
        <p:txBody>
          <a:bodyPr>
            <a:noAutofit/>
          </a:bodyPr>
          <a:lstStyle/>
          <a:p>
            <a:pPr algn="just"/>
            <a:r>
              <a:rPr lang="sr-Latn-RS" sz="2500" i="1" dirty="0" smtClean="0">
                <a:latin typeface="Californian FB" pitchFamily="18" charset="0"/>
              </a:rPr>
              <a:t>Odluka o priznavanju kompatibilnih predmeta regulisana je aktima Akademije između ostalog i Pravilnikom o mobilnosti. Takođe, savetujemo vas da budete u kontaktu sa profesorima na Odseku koji su zaduženi za Međunarodnu saradnju i sa predmetnim profesorom koji treba da prizna dati predmet.  </a:t>
            </a:r>
            <a:endParaRPr lang="sr-Latn-RS" sz="2400" b="1" dirty="0" smtClean="0">
              <a:latin typeface="Palatino Linotype" pitchFamily="18" charset="0"/>
            </a:endParaRPr>
          </a:p>
          <a:p>
            <a:pPr algn="just"/>
            <a:endParaRPr lang="en-US" sz="24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Lis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071942"/>
            <a:ext cx="2643206" cy="2541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sr-Latn-RS" sz="2800" b="1" dirty="0" smtClean="0">
                <a:latin typeface="Californian FB" pitchFamily="18" charset="0"/>
              </a:rPr>
              <a:t>    Da li će biti problema u pogledu ostvarivanja bodova zbog odustvovanja sa nastave na predmetima koji ne mogu biti priznati u matičnoj VŠU tokom Erasmus+ programa?</a:t>
            </a:r>
          </a:p>
          <a:p>
            <a:pPr lvl="0" algn="just"/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Nadoknada bodova zbog opravdanog odlaska na stipendirani boravak takođe je utvrđena Pravilnikom o mobilnosti i Akademija će garantovati da se te odredbe Pravilnika poštuju. Savetujemo da studenti budu u kontaktu sa predmetnim profesorima i tokom i nakon završetka mobilnosti.</a:t>
            </a:r>
            <a:endParaRPr lang="en-US" sz="2800" dirty="0" smtClean="0">
              <a:latin typeface="Californian FB" pitchFamily="18" charset="0"/>
            </a:endParaRPr>
          </a:p>
          <a:p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01122" cy="1368412"/>
          </a:xfrm>
        </p:spPr>
        <p:txBody>
          <a:bodyPr>
            <a:normAutofit fontScale="90000"/>
          </a:bodyPr>
          <a:lstStyle/>
          <a:p>
            <a:pPr lvl="0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učešće u programu komplikovano zbog papirologije i administrativnih zahteva? Da li ću uspeti da se snađem i uklopim u novu sredinu?</a:t>
            </a:r>
            <a:r>
              <a:rPr lang="en-US" sz="2900" dirty="0" smtClean="0">
                <a:latin typeface="Palatino Linotype" pitchFamily="18" charset="0"/>
              </a:rPr>
              <a:t/>
            </a:r>
            <a:br>
              <a:rPr lang="en-US" sz="2900" dirty="0" smtClean="0">
                <a:latin typeface="Palatino Linotype" pitchFamily="18" charset="0"/>
              </a:rPr>
            </a:br>
            <a:endParaRPr lang="en-US" sz="29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5500694" cy="4714908"/>
          </a:xfrm>
        </p:spPr>
        <p:txBody>
          <a:bodyPr>
            <a:normAutofit/>
          </a:bodyPr>
          <a:lstStyle/>
          <a:p>
            <a:pPr algn="just"/>
            <a:r>
              <a:rPr lang="sr-Latn-RS" i="1" dirty="0" smtClean="0"/>
              <a:t> </a:t>
            </a:r>
            <a:r>
              <a:rPr lang="sr-Latn-RS" sz="2400" i="1" dirty="0" smtClean="0">
                <a:latin typeface="Californian FB" pitchFamily="18" charset="0"/>
              </a:rPr>
              <a:t>Iako vam se može učiniti da je procedura komplikovana i da vam je teško da se snađete neposredno pred odlazak na mobilnost i početak novog semestra u drugoj zemlji, ne zaboravite da o vašem studijskom boravku brine matična ustanova, Akademija strukovnih studija Beograd i prihvatna VŠU. Takođe, po dolasku u mesto studiranja biće vam dodeljen student (Buddy program) te VŠU koji će vam pomoći da upoznate novu sredinu i univerzitet.</a:t>
            </a:r>
            <a:endParaRPr lang="en-US" sz="2400" i="1" dirty="0" smtClean="0">
              <a:latin typeface="Californian FB" pitchFamily="18" charset="0"/>
            </a:endParaRPr>
          </a:p>
          <a:p>
            <a:pPr algn="just"/>
            <a:endParaRPr lang="sr-Latn-RS" dirty="0" smtClean="0">
              <a:latin typeface="Californian FB" pitchFamily="18" charset="0"/>
            </a:endParaRPr>
          </a:p>
        </p:txBody>
      </p:sp>
      <p:pic>
        <p:nvPicPr>
          <p:cNvPr id="39938" name="Picture 2" descr="C:\Users\User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214554"/>
            <a:ext cx="342899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4"/>
            <a:ext cx="8358246" cy="1071546"/>
          </a:xfrm>
        </p:spPr>
        <p:txBody>
          <a:bodyPr>
            <a:normAutofit fontScale="90000"/>
          </a:bodyPr>
          <a:lstStyle/>
          <a:p>
            <a:pPr lvl="0" algn="l"/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3100" b="1" dirty="0" smtClean="0">
                <a:latin typeface="Palatino Linotype" pitchFamily="18" charset="0"/>
              </a:rPr>
              <a:t/>
            </a:r>
            <a:br>
              <a:rPr lang="sr-Latn-RS" sz="3100" b="1" dirty="0" smtClean="0">
                <a:latin typeface="Palatino Linotype" pitchFamily="18" charset="0"/>
              </a:rPr>
            </a:br>
            <a:r>
              <a:rPr lang="sr-Latn-RS" sz="2900" b="1" dirty="0" smtClean="0">
                <a:latin typeface="Palatino Linotype" pitchFamily="18" charset="0"/>
              </a:rPr>
              <a:t>Da li je studiranje na stranom jeziku teško i problematično?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322"/>
            <a:ext cx="8429684" cy="5715016"/>
          </a:xfrm>
        </p:spPr>
        <p:txBody>
          <a:bodyPr>
            <a:normAutofit/>
          </a:bodyPr>
          <a:lstStyle/>
          <a:p>
            <a:pPr algn="just"/>
            <a:r>
              <a:rPr lang="sr-Latn-RS" sz="2400" i="1" dirty="0" smtClean="0">
                <a:latin typeface="Palatino Linotype" pitchFamily="18" charset="0"/>
              </a:rPr>
              <a:t>Studenti već odlaze sa odličnim poznanjem stranog jezika (najčešće engleskog) i do sada nismo imali povratnu informaciju da je bilo ko imao problema da položi ispit zbog toga. 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Da li postoji minimalan broj ESPB bodova koji moram da ostvarim tokom programa razmene? </a:t>
            </a:r>
          </a:p>
          <a:p>
            <a:pPr lvl="0" algn="just"/>
            <a:r>
              <a:rPr lang="sr-Latn-RS" sz="2400" i="1" dirty="0" smtClean="0">
                <a:latin typeface="Californian FB" pitchFamily="18" charset="0"/>
              </a:rPr>
              <a:t>Da, trebalo bi ostvariti 3 ESPB boda.</a:t>
            </a:r>
          </a:p>
          <a:p>
            <a:pPr algn="just">
              <a:buNone/>
            </a:pPr>
            <a:r>
              <a:rPr lang="sr-Latn-RS" sz="2600" b="1" dirty="0" smtClean="0">
                <a:latin typeface="Palatino Linotype" pitchFamily="18" charset="0"/>
              </a:rPr>
              <a:t>Koji su saveti kad je reč o smeštaju tokom studijskog boravka?</a:t>
            </a:r>
            <a:endParaRPr lang="en-US" sz="2600" dirty="0" smtClean="0">
              <a:latin typeface="Palatino Linotype" pitchFamily="18" charset="0"/>
            </a:endParaRPr>
          </a:p>
          <a:p>
            <a:pPr algn="just"/>
            <a:r>
              <a:rPr lang="sr-Latn-RS" sz="2400" i="1" dirty="0" smtClean="0">
                <a:latin typeface="Palatino Linotype" pitchFamily="18" charset="0"/>
              </a:rPr>
              <a:t>Postoji više mogućih opcija. Najpovoljnija opcija je boravak u studentskom domu prihvatne VŠU. Detaljnije informacije možete dobiti i od Kancelarije za međunarodnu saradnju prihvatne VŠU. Za neke studentske domove se plaća depozit na početku semestra.</a:t>
            </a:r>
            <a:endParaRPr lang="en-US" sz="2400" dirty="0" smtClean="0">
              <a:latin typeface="Palatino Linotype" pitchFamily="18" charset="0"/>
            </a:endParaRPr>
          </a:p>
          <a:p>
            <a:pPr lvl="0" algn="just"/>
            <a:endParaRPr lang="en-US" sz="2400" i="1" dirty="0" smtClean="0">
              <a:latin typeface="Californian FB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96916"/>
            <a:ext cx="8215370" cy="1417638"/>
          </a:xfrm>
        </p:spPr>
        <p:txBody>
          <a:bodyPr>
            <a:noAutofit/>
          </a:bodyPr>
          <a:lstStyle/>
          <a:p>
            <a:pPr lvl="0"/>
            <a:r>
              <a:rPr lang="sr-Latn-RS" sz="2600" b="1" dirty="0" smtClean="0">
                <a:latin typeface="Palatino Linotype" pitchFamily="18" charset="0"/>
              </a:rPr>
              <a:t>Da li je Erasmus stipendija dovoljna da pokrije mesečne troškove (uključujući i izlaske i druženja)?</a:t>
            </a:r>
            <a:r>
              <a:rPr lang="en-US" sz="2600" dirty="0" smtClean="0">
                <a:latin typeface="Palatino Linotype" pitchFamily="18" charset="0"/>
              </a:rPr>
              <a:t/>
            </a:r>
            <a:br>
              <a:rPr lang="en-US" sz="2600" dirty="0" smtClean="0">
                <a:latin typeface="Palatino Linotype" pitchFamily="18" charset="0"/>
              </a:rPr>
            </a:br>
            <a:endParaRPr lang="en-US" sz="2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28802"/>
            <a:ext cx="8286808" cy="5857892"/>
          </a:xfrm>
        </p:spPr>
        <p:txBody>
          <a:bodyPr>
            <a:normAutofit/>
          </a:bodyPr>
          <a:lstStyle/>
          <a:p>
            <a:pPr algn="just"/>
            <a:r>
              <a:rPr lang="sr-Latn-RS" sz="2800" i="1" dirty="0" smtClean="0">
                <a:latin typeface="Californian FB" pitchFamily="18" charset="0"/>
              </a:rPr>
              <a:t>Stipendirani studenti tvrde da je dodeljena stipendija sasvim dovoljna da pokrije sve mesečne troškove boravka. </a:t>
            </a:r>
          </a:p>
          <a:p>
            <a:pPr algn="just"/>
            <a:endParaRPr lang="sr-Latn-RS" sz="2800" i="1" dirty="0" smtClean="0">
              <a:latin typeface="Californian FB" pitchFamily="18" charset="0"/>
            </a:endParaRPr>
          </a:p>
          <a:p>
            <a:pPr lvl="0" algn="ctr">
              <a:buNone/>
            </a:pPr>
            <a:r>
              <a:rPr lang="sr-Latn-RS" sz="2800" b="1" dirty="0" smtClean="0">
                <a:latin typeface="Palatino Linotype" pitchFamily="18" charset="0"/>
              </a:rPr>
              <a:t>       Da li je dozvoljeno da student bude zaposlen tokom programa razmene u stranoj zemlji?</a:t>
            </a:r>
          </a:p>
          <a:p>
            <a:pPr lvl="0" algn="ctr">
              <a:buNone/>
            </a:pP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sr-Latn-RS" sz="2800" i="1" dirty="0" smtClean="0">
                <a:latin typeface="Californian FB" pitchFamily="18" charset="0"/>
              </a:rPr>
              <a:t>Da, ali naravno da je broj radnih sati ograničen i utvrđen u skladu sa radnim pravom date zemlje.  </a:t>
            </a:r>
            <a:endParaRPr lang="en-U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86478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r>
              <a:rPr lang="sr-Latn-RS" sz="3300" b="1" dirty="0" smtClean="0">
                <a:latin typeface="Palatino Linotype" pitchFamily="18" charset="0"/>
              </a:rPr>
              <a:t>Da li je moguće ostati na razmeni duže od jednog semestra?</a:t>
            </a:r>
          </a:p>
          <a:p>
            <a:pPr lvl="0" algn="just"/>
            <a:endParaRPr lang="en-US" sz="3300" dirty="0" smtClean="0">
              <a:latin typeface="Californian FB" pitchFamily="18" charset="0"/>
            </a:endParaRPr>
          </a:p>
          <a:p>
            <a:pPr algn="just"/>
            <a:r>
              <a:rPr lang="sr-Latn-RS" sz="3300" i="1" dirty="0" smtClean="0">
                <a:latin typeface="Californian FB" pitchFamily="18" charset="0"/>
              </a:rPr>
              <a:t>Moguće je ukoliko u datom konkursnom roku nema zainteresovanih studenata, jer će se uvek davati prioritet studentima koji ranije nisu učestvovali u programu razmene.</a:t>
            </a:r>
          </a:p>
          <a:p>
            <a:pPr algn="just"/>
            <a:endParaRPr lang="en-US" sz="3300" dirty="0" smtClean="0">
              <a:latin typeface="Californian FB" pitchFamily="18" charset="0"/>
            </a:endParaRPr>
          </a:p>
          <a:p>
            <a:pPr lvl="0" algn="ctr">
              <a:buNone/>
            </a:pPr>
            <a:r>
              <a:rPr lang="sr-Latn-RS" sz="3300" b="1" dirty="0" smtClean="0">
                <a:latin typeface="Palatino Linotype" pitchFamily="18" charset="0"/>
              </a:rPr>
              <a:t>Da li će biti organizovana razmena studenata u nekim drugim zemljama (Turska, Španija)?</a:t>
            </a:r>
          </a:p>
          <a:p>
            <a:pPr lvl="0"/>
            <a:endParaRPr lang="en-US" sz="3300" dirty="0" smtClean="0">
              <a:latin typeface="Californian FB" pitchFamily="18" charset="0"/>
            </a:endParaRPr>
          </a:p>
          <a:p>
            <a:r>
              <a:rPr lang="sr-Latn-RS" sz="3300" i="1" dirty="0" smtClean="0">
                <a:latin typeface="Californian FB" pitchFamily="18" charset="0"/>
              </a:rPr>
              <a:t>Za sada je moguća mobilnost studenata samo sa VŠU sa kojima Akademija trenutno ima potpisane ugovore o saradnji. O svim izmenama na tom polju, studenti Akademije će biti redovno obaveštavani.</a:t>
            </a:r>
            <a:endParaRPr lang="en-US" sz="33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4900" dirty="0" smtClean="0">
                <a:latin typeface="Californian FB" pitchFamily="18" charset="0"/>
              </a:rPr>
              <a:t>Pratite obaveštenja!</a:t>
            </a:r>
            <a:br>
              <a:rPr lang="sr-Latn-RS" sz="4900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https://assb.edu.rs</a:t>
            </a:r>
            <a:r>
              <a:rPr lang="sr-Latn-RS" dirty="0" smtClean="0">
                <a:latin typeface="Californian FB" pitchFamily="18" charset="0"/>
              </a:rPr>
              <a:t>: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0962" name="Picture 2" descr="C:\Users\User\Desktop\53130327-to-be-continued-appunti-con-testo-su-tavolo-in-legno-con-strumenti-di-offic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000240"/>
            <a:ext cx="497208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314"/>
            <a:ext cx="8643998" cy="1214422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Podrška i savetovanje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sr-Latn-RS" sz="3200" b="1" dirty="0" smtClean="0">
                <a:latin typeface="Californian FB" pitchFamily="18" charset="0"/>
              </a:rPr>
              <a:t>Međunarodna saradnja</a:t>
            </a:r>
            <a:br>
              <a:rPr lang="sr-Latn-RS" sz="3200" b="1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  <a:hlinkClick r:id="rId2"/>
              </a:rPr>
              <a:t> </a:t>
            </a:r>
            <a:r>
              <a:rPr lang="en-US" sz="3200" dirty="0" err="1" smtClean="0">
                <a:latin typeface="Californian FB" pitchFamily="18" charset="0"/>
                <a:hlinkClick r:id="rId2"/>
              </a:rPr>
              <a:t>erasmus@assb.edu.rs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31969"/>
            <a:ext cx="8501122" cy="4911741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sr-Latn-RS" sz="2800" dirty="0" smtClean="0">
                <a:latin typeface="Californian FB" pitchFamily="18" charset="0"/>
              </a:rPr>
              <a:t>dr Saša Mašić, pomoćnik Predsenika ASSB za međunarodnu saradnju (VHS) </a:t>
            </a:r>
            <a:r>
              <a:rPr lang="en-US" sz="2800" dirty="0" err="1" smtClean="0">
                <a:latin typeface="Californian FB" pitchFamily="18" charset="0"/>
                <a:hlinkClick r:id="rId3"/>
              </a:rPr>
              <a:t>sasa.masic@vhs.edu.rs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Andrea Žerajić , pomoćnik Predsednika ASSB za istraživanje i razvoj (VHS)  </a:t>
            </a:r>
            <a:r>
              <a:rPr lang="en-US" sz="2800" dirty="0" err="1" smtClean="0">
                <a:latin typeface="Californian FB" pitchFamily="18" charset="0"/>
                <a:hlinkClick r:id="rId4"/>
              </a:rPr>
              <a:t>andrea.zerajic@vhs.edu.rs</a:t>
            </a:r>
            <a:endParaRPr lang="sr-Latn-R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Emilija Lipovšek, Erasmus+ koordinator (VTŠ) </a:t>
            </a:r>
            <a:r>
              <a:rPr lang="sr-Latn-RS" sz="2800" dirty="0" smtClean="0">
                <a:latin typeface="Californian FB" pitchFamily="18" charset="0"/>
                <a:hlinkClick r:id="rId5"/>
              </a:rPr>
              <a:t>emilijal</a:t>
            </a:r>
            <a:r>
              <a:rPr lang="en-US" sz="2800" dirty="0" smtClean="0">
                <a:latin typeface="Californian FB" pitchFamily="18" charset="0"/>
                <a:hlinkClick r:id="rId5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5"/>
              </a:rPr>
              <a:t>visokaturisticka.edu.rs</a:t>
            </a:r>
            <a:endParaRPr lang="en-U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</a:t>
            </a:r>
            <a:r>
              <a:rPr lang="en-US" sz="2800" dirty="0" smtClean="0">
                <a:latin typeface="Californian FB" pitchFamily="18" charset="0"/>
              </a:rPr>
              <a:t>r </a:t>
            </a:r>
            <a:r>
              <a:rPr lang="en-US" sz="2800" dirty="0" err="1" smtClean="0">
                <a:latin typeface="Californian FB" pitchFamily="18" charset="0"/>
              </a:rPr>
              <a:t>Smiljka</a:t>
            </a:r>
            <a:r>
              <a:rPr lang="en-US" sz="2800" dirty="0" smtClean="0">
                <a:latin typeface="Californian FB" pitchFamily="18" charset="0"/>
              </a:rPr>
              <a:t> </a:t>
            </a:r>
            <a:r>
              <a:rPr lang="en-US" sz="2800" dirty="0" err="1" smtClean="0">
                <a:latin typeface="Californian FB" pitchFamily="18" charset="0"/>
              </a:rPr>
              <a:t>Kesi</a:t>
            </a:r>
            <a:r>
              <a:rPr lang="sr-Latn-RS" sz="2800" dirty="0" smtClean="0">
                <a:latin typeface="Californian FB" pitchFamily="18" charset="0"/>
              </a:rPr>
              <a:t>ć (VTŠ) 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s</a:t>
            </a:r>
            <a:r>
              <a:rPr lang="sr-Latn-RS" sz="2800" dirty="0" smtClean="0">
                <a:latin typeface="Californian FB" pitchFamily="18" charset="0"/>
                <a:hlinkClick r:id="rId6"/>
              </a:rPr>
              <a:t>miljkak</a:t>
            </a:r>
            <a:r>
              <a:rPr lang="en-US" sz="2800" dirty="0" smtClean="0">
                <a:latin typeface="Californian FB" pitchFamily="18" charset="0"/>
                <a:hlinkClick r:id="rId6"/>
              </a:rPr>
              <a:t>@</a:t>
            </a:r>
            <a:r>
              <a:rPr lang="en-US" sz="2800" dirty="0" err="1" smtClean="0">
                <a:latin typeface="Californian FB" pitchFamily="18" charset="0"/>
                <a:hlinkClick r:id="rId6"/>
              </a:rPr>
              <a:t>gmail.com</a:t>
            </a:r>
            <a:endParaRPr lang="en-US" sz="28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Californian FB" pitchFamily="18" charset="0"/>
              </a:rPr>
              <a:t>                                                  </a:t>
            </a:r>
            <a:r>
              <a:rPr lang="en-US" sz="2800" dirty="0" err="1" smtClean="0">
                <a:latin typeface="Californian FB" pitchFamily="18" charset="0"/>
                <a:hlinkClick r:id="rId7"/>
              </a:rPr>
              <a:t>setjetting@gmail.com</a:t>
            </a:r>
            <a:endParaRPr lang="en-US" sz="2800" dirty="0" smtClean="0">
              <a:latin typeface="Californian FB" pitchFamily="18" charset="0"/>
            </a:endParaRPr>
          </a:p>
          <a:p>
            <a:pPr>
              <a:buNone/>
            </a:pPr>
            <a:endParaRPr lang="sr-Latn-RS" sz="2800" dirty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mr Sanja Stanisavljević (VZS) </a:t>
            </a:r>
            <a:r>
              <a:rPr lang="en-US" sz="2800" dirty="0" err="1" smtClean="0">
                <a:latin typeface="Californian FB" pitchFamily="18" charset="0"/>
                <a:hlinkClick r:id="rId8"/>
              </a:rPr>
              <a:t>sanja</a:t>
            </a:r>
            <a:r>
              <a:rPr lang="en-US" sz="2800" dirty="0" smtClean="0">
                <a:latin typeface="Californian FB" pitchFamily="18" charset="0"/>
                <a:hlinkClick r:id="rId8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8"/>
              </a:rPr>
              <a:t>vzsbeograd.edu.rs</a:t>
            </a:r>
            <a:endParaRPr lang="sr-Latn-RS" sz="2800" dirty="0" smtClean="0">
              <a:latin typeface="Californian FB" pitchFamily="18" charset="0"/>
            </a:endParaRPr>
          </a:p>
          <a:p>
            <a:r>
              <a:rPr lang="sr-Latn-RS" sz="2800" dirty="0" smtClean="0">
                <a:latin typeface="Californian FB" pitchFamily="18" charset="0"/>
              </a:rPr>
              <a:t>dr Mila Filipović (VZS) </a:t>
            </a:r>
            <a:r>
              <a:rPr lang="en-US" sz="2800" dirty="0" err="1" smtClean="0">
                <a:latin typeface="Californian FB" pitchFamily="18" charset="0"/>
                <a:hlinkClick r:id="rId9"/>
              </a:rPr>
              <a:t>mila</a:t>
            </a:r>
            <a:r>
              <a:rPr lang="en-US" sz="2800" dirty="0" smtClean="0">
                <a:latin typeface="Californian FB" pitchFamily="18" charset="0"/>
                <a:hlinkClick r:id="rId9"/>
              </a:rPr>
              <a:t>@</a:t>
            </a:r>
            <a:r>
              <a:rPr lang="sr-Latn-RS" sz="2800" dirty="0" smtClean="0">
                <a:latin typeface="Californian FB" pitchFamily="18" charset="0"/>
                <a:hlinkClick r:id="rId9"/>
              </a:rPr>
              <a:t>vzsbeograd</a:t>
            </a:r>
            <a:r>
              <a:rPr lang="en-US" sz="2800" dirty="0" smtClean="0">
                <a:latin typeface="Californian FB" pitchFamily="18" charset="0"/>
                <a:hlinkClick r:id="rId9"/>
              </a:rPr>
              <a:t>.</a:t>
            </a:r>
            <a:r>
              <a:rPr lang="sr-Latn-RS" sz="2800" dirty="0" smtClean="0">
                <a:latin typeface="Californian FB" pitchFamily="18" charset="0"/>
                <a:hlinkClick r:id="rId9"/>
              </a:rPr>
              <a:t>edu.rs</a:t>
            </a:r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sr-Latn-RS" sz="28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143000"/>
          </a:xfrm>
          <a:solidFill>
            <a:srgbClr val="AEE8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5058" name="Picture 2" descr="C:\Users\User\Desktop\november_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71678"/>
            <a:ext cx="8229600" cy="38489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2265</TotalTime>
  <Words>2005</Words>
  <Application>Microsoft Office PowerPoint</Application>
  <PresentationFormat>On-screen Show (4:3)</PresentationFormat>
  <Paragraphs>267</Paragraphs>
  <Slides>59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1" baseType="lpstr">
      <vt:lpstr>Office Theme</vt:lpstr>
      <vt:lpstr>Acrobat Document</vt:lpstr>
      <vt:lpstr>   VIRTUELNI Erasmus+ INFO DAN 12. maj 2021. godine    </vt:lpstr>
      <vt:lpstr>Sadržaj</vt:lpstr>
      <vt:lpstr>Slide 3</vt:lpstr>
      <vt:lpstr>Specifičnosti ERASMUS+ PROGRAMA</vt:lpstr>
      <vt:lpstr>    ERASMUS+ PROGRAM https://erasmusplus.rs/visoko-obrazovanje/projekti-mobilnosti-visoko-obrazovanje https://tempus.ac.rs/pronadji-se/student    </vt:lpstr>
      <vt:lpstr>Mobilnost radi studiranja</vt:lpstr>
      <vt:lpstr>Mobilnost radi obavljanja stručne prakse</vt:lpstr>
      <vt:lpstr>Studenti na razmeni (Exchange Students- Erasmus+, Ceepus etc.)</vt:lpstr>
      <vt:lpstr>Zašto mobilnost?</vt:lpstr>
      <vt:lpstr> Erasmus+ alumni  https://www.esaa-eu.org/about-us/esaa </vt:lpstr>
      <vt:lpstr> Erasmus+ stipendije za studente iz Srbije (fond za mobilnost iz 2020. godine) http://obrazovanje.euinfo.rs/wp-content/uploads/2020/10/Stipendije-2020-2021.pdf </vt:lpstr>
      <vt:lpstr>Studenti u nepovoljnom  socio-ekonomskom položaju</vt:lpstr>
      <vt:lpstr>Studenti u nepovoljnom  socio-ekonomskom položaju</vt:lpstr>
      <vt:lpstr>Dodatna sredstva za  stručnu praksu</vt:lpstr>
      <vt:lpstr>majski konkursni rok 2021. (stipendije za zimski semestar 2021)  </vt:lpstr>
      <vt:lpstr>Majski konkursni rok u zimskom semestru 2020/21 (5 meseci)</vt:lpstr>
      <vt:lpstr>O uslovima konkursa i načinu podnošenja dokumentacije možete saznati ovde:    https://www.vzsbeograd.edu.rs/sr/studentski-servisi/729-informacija-studentima-akademije-strukovnih-studija-beograd-u-vezi-sa-mogucnostima-za-odlazak-na-mobilnost-u-okviru-programa-erasmus-ka103.html  https://www.visokaturisticka.edu.rs/v72-page.php?id=vest/210427125824 </vt:lpstr>
      <vt:lpstr>Mobilnost radi obavljanja stručne prakse nije obuhvaćena ovim konkursnim rokom!</vt:lpstr>
      <vt:lpstr> Prijavna dokumentacija za Erasmus+stipendiju </vt:lpstr>
      <vt:lpstr>  Prijava</vt:lpstr>
      <vt:lpstr>Dokaz o poznavanju stranog jezika </vt:lpstr>
      <vt:lpstr>SAMPLE</vt:lpstr>
      <vt:lpstr> Intervju sa kandidatom </vt:lpstr>
      <vt:lpstr>Akademija strukovnih studija Beograd Za sada se možete prijaviti za studijski boravak na sledećim VŠU:</vt:lpstr>
      <vt:lpstr>Na sajtovima univerziteta uvek tražite informacije u polju International/Exchange Students/Erasmus+/KA103/Incoming </vt:lpstr>
      <vt:lpstr>  Bamberg, SR Nemačka https://www.uni-bamberg.de/en  </vt:lpstr>
      <vt:lpstr>Univerzitet u Bambergu</vt:lpstr>
      <vt:lpstr>Novo Mesto, Slovenija  https://fzv.uni-nm.si/en </vt:lpstr>
      <vt:lpstr>Univerzitet u Novom Mestu</vt:lpstr>
      <vt:lpstr>  Patras, Grčka  https://www.upatras.gr/en </vt:lpstr>
      <vt:lpstr>Univerzitet u Patrasu</vt:lpstr>
      <vt:lpstr>Split, Hrvatska https://www.unist.hr/studiji-i-nastava </vt:lpstr>
      <vt:lpstr>Sveučilište (Univerzitet) u Splitu</vt:lpstr>
      <vt:lpstr>Lublin, Poljska</vt:lpstr>
      <vt:lpstr>Univerzitet za medicinu u Lublinu</vt:lpstr>
      <vt:lpstr>Priprema za mobilnost nakon ODLUKE O DODELI stipendijA</vt:lpstr>
      <vt:lpstr>Priprema za mobilnost</vt:lpstr>
      <vt:lpstr>     Izbor studijskog programa i predmeta      </vt:lpstr>
      <vt:lpstr>PRIMER: informacije o predmetu  naziv predmeta, opis, nivo studija, broj časova, ESPB,  semestar, predavač, jezik izvođenja nastave</vt:lpstr>
      <vt:lpstr>Ugovor o učenju (LA=Learning Agreement)</vt:lpstr>
      <vt:lpstr>Slide 41</vt:lpstr>
      <vt:lpstr>  Buddy Program npr. https://uopa.esngreece.gr  </vt:lpstr>
      <vt:lpstr>Admission Week Orientation Week</vt:lpstr>
      <vt:lpstr>Okvirni troškovi </vt:lpstr>
      <vt:lpstr>Vannastavni programi</vt:lpstr>
      <vt:lpstr> Jelena Bogićević, Erasmus+ stipendista VTŠ https://www.instagram.com/jeca_pereca_tv _</vt:lpstr>
      <vt:lpstr>ČESTO POSTAVLJANA PITANJA I DILEME o mobilnosti</vt:lpstr>
      <vt:lpstr>  Da li se učešćem u Erasmus+ program  gubi  vreme za studiranje na matičnoj VŠU? </vt:lpstr>
      <vt:lpstr> Da li studenti svih Odseka Akademije mogu odabrati bilo koju od trenutno ponuđenih 5 visokoškolskih ustanova prilikom prijavljavanja za Erasmus+? </vt:lpstr>
      <vt:lpstr> </vt:lpstr>
      <vt:lpstr>Da li će mi profesor priznati sličan/kompatibilan predmet koji sam slušao/la tokom Erasmus+ programa? </vt:lpstr>
      <vt:lpstr>Slide 52</vt:lpstr>
      <vt:lpstr> Da li je učešće u programu komplikovano zbog papirologije i administrativnih zahteva? Da li ću uspeti da se snađem i uklopim u novu sredinu? </vt:lpstr>
      <vt:lpstr>  Da li je studiranje na stranom jeziku teško i problematično? </vt:lpstr>
      <vt:lpstr>Da li je Erasmus stipendija dovoljna da pokrije mesečne troškove (uključujući i izlaske i druženja)? </vt:lpstr>
      <vt:lpstr>Slide 56</vt:lpstr>
      <vt:lpstr>  Pratite obaveštenja! https://assb.edu.rs:   </vt:lpstr>
      <vt:lpstr>Podrška i savetovanje Međunarodna saradnja  erasmus@assb.edu.rs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Mobilnosti</dc:title>
  <dc:creator>User</dc:creator>
  <cp:lastModifiedBy>User</cp:lastModifiedBy>
  <cp:revision>239</cp:revision>
  <dcterms:created xsi:type="dcterms:W3CDTF">2021-05-08T21:18:52Z</dcterms:created>
  <dcterms:modified xsi:type="dcterms:W3CDTF">2021-05-26T15:47:48Z</dcterms:modified>
</cp:coreProperties>
</file>